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7010400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3512" y="0"/>
            <a:ext cx="3036887" cy="46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0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74111"/>
            <a:ext cx="3038475" cy="46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3512" y="8774111"/>
            <a:ext cx="3036887" cy="46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3737"/>
            <a:ext cx="4614861" cy="3460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sp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973512" y="8774111"/>
            <a:ext cx="3036887" cy="461961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spAutoFit/>
          </a:bodyPr>
          <a:lstStyle/>
          <a:p>
            <a:pPr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Remove </a:t>
            </a:r>
            <a:r>
              <a:rPr lang="en-US" dirty="0" err="1" smtClean="0"/>
              <a:t>ClearCase</a:t>
            </a:r>
            <a:r>
              <a:rPr lang="en-US" dirty="0" smtClean="0"/>
              <a:t> for CIMSS version</a:t>
            </a:r>
          </a:p>
          <a:p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200" cy="41562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300" cy="345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Remove </a:t>
            </a:r>
            <a:r>
              <a:rPr lang="en-US" dirty="0" err="1" smtClean="0"/>
              <a:t>ClearCase</a:t>
            </a:r>
            <a:r>
              <a:rPr lang="en-US" baseline="0" dirty="0" smtClean="0"/>
              <a:t> for CIMSS version.</a:t>
            </a: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Not sure what [-NOBIND] references? Maybe out of date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Nope.</a:t>
            </a:r>
            <a:r>
              <a:rPr lang="en-US" baseline="0" dirty="0" smtClean="0"/>
              <a:t>  Triggers generation of additions C versions of routines (</a:t>
            </a:r>
            <a:r>
              <a:rPr lang="en-US" baseline="0" dirty="0" err="1" smtClean="0"/>
              <a:t>NFIP_Sat_Year</a:t>
            </a:r>
            <a:r>
              <a:rPr lang="en-US" baseline="0" dirty="0" smtClean="0"/>
              <a:t> and others). Needed for GNU and PGI</a:t>
            </a:r>
            <a:endParaRPr dirty="0"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Remove </a:t>
            </a:r>
            <a:r>
              <a:rPr lang="en-US" dirty="0" err="1" smtClean="0"/>
              <a:t>ClearCase</a:t>
            </a:r>
            <a:r>
              <a:rPr lang="en-US" baseline="0" dirty="0" smtClean="0"/>
              <a:t> references for CIMSS copy</a:t>
            </a:r>
            <a:endParaRPr dirty="0"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Update Interface Code list. There are more files now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Done</a:t>
            </a: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2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5037" y="4387850"/>
            <a:ext cx="5140324" cy="4156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Remove </a:t>
            </a:r>
            <a:r>
              <a:rPr lang="en-US" dirty="0" err="1" smtClean="0"/>
              <a:t>ClearCase</a:t>
            </a:r>
            <a:r>
              <a:rPr lang="en-US" dirty="0" smtClean="0"/>
              <a:t> for CIMSS version</a:t>
            </a: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8500"/>
            <a:ext cx="4602163" cy="345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762000" y="1905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990600" y="3505200"/>
            <a:ext cx="73152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079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0" i="0" u="none" strike="noStrike" cap="none" baseline="0">
                <a:solidFill>
                  <a:srgbClr val="FFFF00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0" i="0" u="none" strike="noStrike" cap="none" baseline="0">
                <a:solidFill>
                  <a:srgbClr val="FFFF00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 idx="2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1pPr>
            <a:lvl2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2pPr>
            <a:lvl3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3pPr>
            <a:lvl4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4pPr>
            <a:lvl5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5pPr>
            <a:lvl6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6pPr>
            <a:lvl7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7pPr>
            <a:lvl8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8pPr>
            <a:lvl9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9367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Font typeface="Arial"/>
              <a:buChar char="•"/>
              <a:defRPr sz="24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Arial"/>
              <a:buChar char="•"/>
              <a:defRPr sz="2400"/>
            </a:lvl3pPr>
            <a:lvl4pPr marL="1600200" indent="-177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000"/>
            </a:lvl5pPr>
            <a:lvl6pPr marL="25146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1pPr>
            <a:lvl2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2pPr>
            <a:lvl3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3pPr>
            <a:lvl4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4pPr>
            <a:lvl5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5pPr>
            <a:lvl6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6pPr>
            <a:lvl7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7pPr>
            <a:lvl8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8pPr>
            <a:lvl9pPr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AFD00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9367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Font typeface="Arial"/>
              <a:buChar char="•"/>
              <a:defRPr sz="24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Arial"/>
              <a:buChar char="•"/>
              <a:defRPr sz="2400"/>
            </a:lvl3pPr>
            <a:lvl4pPr marL="1600200" indent="-177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000"/>
            </a:lvl5pPr>
            <a:lvl6pPr marL="25146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206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0" i="0" u="none" strike="noStrike" cap="none" baseline="0">
                <a:solidFill>
                  <a:srgbClr val="FFFF00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0" i="0" u="none" strike="noStrike" cap="none" baseline="0">
                <a:solidFill>
                  <a:srgbClr val="FFFF00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2411" cy="68564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0" i="0" u="none" strike="noStrike" cap="none" baseline="0">
                <a:solidFill>
                  <a:srgbClr val="FFFF00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0" i="0" u="none" strike="noStrike" cap="none" baseline="0">
                <a:solidFill>
                  <a:srgbClr val="FFFF00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1428750"/>
            <a:ext cx="9132886" cy="74611"/>
          </a:xfrm>
          <a:prstGeom prst="rect">
            <a:avLst/>
          </a:prstGeom>
          <a:gradFill>
            <a:gsLst>
              <a:gs pos="0">
                <a:srgbClr val="063DE8"/>
              </a:gs>
              <a:gs pos="50000">
                <a:srgbClr val="F002B3"/>
              </a:gs>
              <a:gs pos="50000">
                <a:srgbClr val="F002B3"/>
              </a:gs>
              <a:gs pos="100000">
                <a:srgbClr val="063DE8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543050"/>
            <a:ext cx="9132886" cy="38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93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Font typeface="Arial"/>
              <a:buChar char="•"/>
              <a:defRPr sz="2400" b="0" i="0" u="none" strike="noStrike" cap="none" baseline="0"/>
            </a:lvl2pPr>
            <a:lvl3pPr marL="1143000" marR="0" indent="-136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Arial"/>
              <a:buChar char="•"/>
              <a:defRPr sz="2400" b="0" i="0" u="none" strike="noStrike" cap="none" baseline="0"/>
            </a:lvl3pPr>
            <a:lvl4pPr marL="16002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 b="0" i="0" u="none" strike="noStrike" cap="none" baseline="0"/>
            </a:lvl4pPr>
            <a:lvl5pPr marL="20574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000" b="0" i="0" u="none" strike="noStrike" cap="none" baseline="0"/>
            </a:lvl5pPr>
            <a:lvl6pPr marL="25146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84136" y="133350"/>
            <a:ext cx="1231899" cy="123983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3175"/>
            <a:ext cx="9244028" cy="551132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1428750"/>
            <a:ext cx="9132886" cy="74611"/>
          </a:xfrm>
          <a:prstGeom prst="rect">
            <a:avLst/>
          </a:prstGeom>
          <a:gradFill>
            <a:gsLst>
              <a:gs pos="0">
                <a:srgbClr val="063DE8"/>
              </a:gs>
              <a:gs pos="50000">
                <a:srgbClr val="F002B3"/>
              </a:gs>
              <a:gs pos="50000">
                <a:srgbClr val="F002B3"/>
              </a:gs>
              <a:gs pos="100000">
                <a:srgbClr val="063DE8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1543050"/>
            <a:ext cx="9132886" cy="38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93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Font typeface="Arial"/>
              <a:buChar char="•"/>
              <a:defRPr sz="2400" b="0" i="0" u="none" strike="noStrike" cap="none" baseline="0"/>
            </a:lvl2pPr>
            <a:lvl3pPr marL="1143000" marR="0" indent="-136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/>
            </a:lvl3pPr>
            <a:lvl4pPr marL="16002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 b="0" i="0" u="none" strike="noStrike" cap="none" baseline="0"/>
            </a:lvl4pPr>
            <a:lvl5pPr marL="20574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000" b="0" i="0" u="none" strike="noStrike" cap="none" baseline="0"/>
            </a:lvl5pPr>
            <a:lvl6pPr marL="25146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4136" y="133350"/>
            <a:ext cx="1231899" cy="1239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762000" y="1905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Simple Modification of Existing Algorithms in the AIT Framework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990600" y="3505200"/>
            <a:ext cx="7315200" cy="16001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GOES-R AIT</a:t>
            </a:r>
          </a:p>
          <a:p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Framework Questions &amp; Bug Reports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Contact: shanna.sampson@noaa.gov</a:t>
            </a:r>
          </a:p>
          <a:p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ClearCase Questions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Contact: yunhui.zhao@noaa.gov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7848599" cy="28776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Modify Makefile</a:t>
            </a:r>
          </a:p>
          <a:p>
            <a:pPr>
              <a:buNone/>
            </a:pP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buNone/>
            </a:pP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Cloud Mask New Function File Example</a:t>
            </a:r>
            <a:r>
              <a:rPr lang="x-none" sz="16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(src/Algorithm_Factory/Algorithms/AWG_CLOUD_MASK/Algorithm_Code/)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0" y="2740025"/>
            <a:ext cx="9144000" cy="1069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F90_OBJ = baseline_cloud_mask.o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My_New_Cloud_Mask_Func.o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run_framework_cloud_mask.o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F90_SRC = $(F90_OBJ:.o=.f90)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Modifying Data Structure </a:t>
            </a:r>
            <a:r>
              <a:rPr lang="x-none" sz="4400" b="1"/>
              <a:t>XML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>
              <a:buClr>
                <a:srgbClr val="FAFD00"/>
              </a:buClr>
              <a:buSzPct val="25000"/>
              <a:buFont typeface="Arial"/>
              <a:buNone/>
            </a:pPr>
            <a:r>
              <a:rPr lang="x-none" b="1"/>
              <a:t>Assumptions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480"/>
              </a:spcBef>
              <a:buClr>
                <a:srgbClr val="FAFD00"/>
              </a:buClr>
              <a:buSzPct val="100694"/>
              <a:buFont typeface="Arial"/>
              <a:buChar char="•"/>
            </a:pPr>
            <a:r>
              <a:rPr lang="x-none" sz="2400"/>
              <a:t>Data structure xml exists</a:t>
            </a:r>
          </a:p>
          <a:p>
            <a:pPr marL="0" lvl="0" indent="0" rtl="0">
              <a:lnSpc>
                <a:spcPct val="90000"/>
              </a:lnSpc>
              <a:spcBef>
                <a:spcPts val="480"/>
              </a:spcBef>
              <a:buClr>
                <a:srgbClr val="FAFD00"/>
              </a:buClr>
              <a:buSzPct val="100694"/>
              <a:buFont typeface="Arial"/>
              <a:buChar char="•"/>
            </a:pPr>
            <a:r>
              <a:rPr lang="x-none" sz="2400"/>
              <a:t>Variable is relevant to the algorithm, ex. do not add Cloud Mask to the output for LST when the Cloud Mask will output to its own product file.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lvl="0">
              <a:buClr>
                <a:srgbClr val="000000"/>
              </a:buClr>
              <a:buSzPct val="25000"/>
              <a:buFont typeface="Arial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848599" cy="1374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Land NDVI </a:t>
            </a:r>
            <a:b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QC Flag </a:t>
            </a:r>
            <a:r>
              <a:rPr lang="x-none" sz="4000" b="1" i="0" u="none" strike="noStrike" cap="none" baseline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4000" b="1" i="0" u="none" strike="noStrike" cap="none" baseline="0" dirty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baseline="0" dirty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1800" b="1" i="0" u="none" strike="noStrike" cap="none" baseline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1" i="0" u="none" strike="noStrike" cap="none" baseline="0" dirty="0" err="1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Structure_XML</a:t>
            </a:r>
            <a:r>
              <a:rPr lang="en-US" sz="1800" b="1" i="0" u="none" strike="noStrike" cap="none" baseline="0" dirty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/NDVI_Land_NDVI_Structure</a:t>
            </a:r>
            <a:r>
              <a:rPr lang="en-US" sz="1800" b="1" dirty="0" smtClean="0"/>
              <a:t>.xml</a:t>
            </a:r>
            <a:r>
              <a:rPr lang="x-none" sz="1800" b="1" i="0" u="none" strike="noStrike" cap="none" baseline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x-none" sz="1800" b="1" i="0" u="none" strike="noStrike" cap="none" baseline="0">
              <a:solidFill>
                <a:srgbClr val="FAF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763000" cy="1390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AFD00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Add variable to data structure </a:t>
            </a:r>
            <a:r>
              <a:rPr lang="x-none" sz="2400"/>
              <a:t>xml</a:t>
            </a:r>
          </a:p>
          <a:p>
            <a:endParaRPr dirty="0"/>
          </a:p>
        </p:txBody>
      </p:sp>
      <p:sp>
        <p:nvSpPr>
          <p:cNvPr id="234" name="Shape 234"/>
          <p:cNvSpPr txBox="1"/>
          <p:nvPr/>
        </p:nvSpPr>
        <p:spPr>
          <a:xfrm>
            <a:off x="0" y="3675062"/>
            <a:ext cx="9144000" cy="3025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x-none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&lt;variable name="QC" sds_name="QC" long_name="QC Flags for NDVI" data_type="INTEGER" precision="SHORT" dimension="2" coordinates="Longitude Latitude" fill_value="-999" units="1" valid_range="-32768,32767"&gt;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	&lt;dimension&gt;NUF_COLUMNS&lt;/dimension&gt;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	&lt;dimension&gt;NUF_ROWS&lt;/dimension&gt;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	&lt;/variable&gt;</a:t>
            </a:r>
          </a:p>
          <a:p>
            <a:endParaRPr/>
          </a:p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Run Framework </a:t>
            </a:r>
            <a:r>
              <a:rPr lang="x-none" sz="4000" b="1"/>
              <a:t>Code Generator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26955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Run script </a:t>
            </a:r>
            <a:r>
              <a:rPr lang="x-none"/>
              <a:t>generate data structures</a:t>
            </a: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SzPct val="86309"/>
              <a:buFont typeface="Arial"/>
              <a:buChar char="•"/>
            </a:pPr>
            <a:r>
              <a:rPr lang="x-none">
                <a:solidFill>
                  <a:srgbClr val="F8F8F8"/>
                </a:solidFill>
              </a:rPr>
              <a:t>./Framework_Code_Generator.pl </a:t>
            </a:r>
            <a:r>
              <a:rPr lang="en-US" dirty="0" smtClean="0">
                <a:solidFill>
                  <a:srgbClr val="F8F8F8"/>
                </a:solidFill>
              </a:rPr>
              <a:t>[-64] [-NOBIND]</a:t>
            </a:r>
            <a:r>
              <a:rPr lang="x-none" smtClean="0">
                <a:solidFill>
                  <a:srgbClr val="F8F8F8"/>
                </a:solidFill>
              </a:rPr>
              <a:t> </a:t>
            </a:r>
            <a:r>
              <a:rPr lang="x-none">
                <a:solidFill>
                  <a:srgbClr val="F8F8F8"/>
                </a:solidFill>
              </a:rPr>
              <a:t>satellite_list.txt structtype.mapping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When the data structure is modified ‘make clean’ should be used before building the framework.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Adding a Function to the Scientific Library Code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Assumptions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The new routine is generic and usable by other teams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2192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New Misc Routine Example</a:t>
            </a:r>
            <a:r>
              <a:rPr lang="x-none" sz="32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(src/Scientific_Library_Code/Misc/)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1439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AFD00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Add new scientific function code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Ex. My_New_Func.f90</a:t>
            </a:r>
          </a:p>
          <a:p>
            <a:pPr>
              <a:buNone/>
            </a:pPr>
            <a:endParaRPr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7848599" cy="28776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Modify </a:t>
            </a:r>
            <a:r>
              <a:rPr lang="x-none" sz="2000" b="0" i="0" u="none" strike="noStrike" cap="none" baseline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Makefile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buNone/>
            </a:pP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New Misc Routine Example</a:t>
            </a:r>
            <a:r>
              <a:rPr lang="x-none" sz="32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(src/Scientific_Library_Code/Misc/)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0" y="2133600"/>
            <a:ext cx="9144000" cy="27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F90_OBJ = compute_radiances.o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compute_brt_temp.o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calculate_angles.o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land_sfc_properties_netcdf.o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Read_Masks.o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read_solar_energy.o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General_Planck_Module.o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TAI93secs_to_UTC70msecs.o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parallax_correction.o \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My_New_Func.o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lang="x-none" sz="16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F90_SRC = $(F90_OBJ:.o=.f90)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Framework Layout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Modifying Algorithm Code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Modifying Data Structure Code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Modifying Scientific Library Code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Framework Layout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1533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Code is located in /src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Framework specific code (SHOULD NOT BE MODIFIED)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src/Data_Handling_Structures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src/Data_Process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src/Data_Processing_Manager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src/Algorithm_Factory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Algorithm Input and Output Data Structures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src/Data_Structure_Code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Algorithm Code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src/Algorithm_Factory/Algorithms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Scientific Library Code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src/Scientific_Library_Code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Global Parameter Code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src/Includes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Framework Utility Functions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src/Utils</a:t>
            </a:r>
          </a:p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Modifying Algorithm Code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Algorithm Code Layout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Algorithms found in individual folders: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src/Algorithm_Factory/Algorithms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Algorithm directories that begin with AWG_ are GOES-R AWG Products.</a:t>
            </a:r>
          </a:p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Algorithm Code Directories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52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Interface_Code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Contains the framework C++ interface code to the algorithm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Most of the code is generated using the Framework_Code_Generator.pl script and then certain pieces are modified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Makefile is code generated.  Do not modify.</a:t>
            </a:r>
          </a:p>
          <a:p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Algorithm_Code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Contains the algorithm code and </a:t>
            </a:r>
            <a:r>
              <a:rPr lang="x-none" sz="2400" b="0" i="0" u="none" strike="noStrike" cap="none" baseline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Makefile</a:t>
            </a:r>
            <a:r>
              <a:rPr lang="en-US" sz="2400" b="0" i="0" u="none" strike="noStrike" cap="none" baseline="0" dirty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 (Modifiable)</a:t>
            </a:r>
            <a:endParaRPr lang="x-none" sz="2400" b="0" i="0" u="none" strike="noStrike" cap="none" baseline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dirty="0"/>
          </a:p>
          <a:p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848599" cy="877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Cloud Mask </a:t>
            </a:r>
            <a:r>
              <a:rPr lang="x-none" sz="4000" b="1" i="0" u="none" strike="noStrike" cap="none" baseline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4000" b="1" i="0" u="none" strike="noStrike" cap="none" baseline="0" dirty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baseline="0" dirty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000" b="1" i="0" u="none" strike="noStrike" cap="none" baseline="0" smtClean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2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src/Algorithm_Factory/Algorithms/AWG_CLOUD_MASK)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7848599" cy="4729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Interface Code (DO NOT MODIFY)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AWG_CLOUD_MASK_Process.hpp</a:t>
            </a:r>
            <a:endParaRPr lang="x-none" sz="1800" b="0" i="0" u="none" strike="noStrike" cap="none" baseline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AWG_CLOUD_MASK_Process.cpp</a:t>
            </a:r>
            <a:endParaRPr lang="en-US" sz="1800" b="0" i="0" u="none" strike="noStrike" cap="none" baseline="0" dirty="0" smtClean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en-US" sz="1800" dirty="0" smtClean="0">
                <a:solidFill>
                  <a:srgbClr val="F8F8F8"/>
                </a:solidFill>
              </a:rPr>
              <a:t>AWG_CLOUD_MASK_ Process_Context.cpp</a:t>
            </a:r>
            <a:endParaRPr lang="x-none" sz="1800" b="0" i="0" u="none" strike="noStrike" cap="none" baseline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AWG_CLOUD_MASK_Process_Data.cpp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AWG_CLOUD_MASK_Process_Interfaces.cpp</a:t>
            </a:r>
            <a:r>
              <a:rPr lang="x-none" sz="1800" b="0" i="0" u="none" strike="noStrike" cap="none" baseline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lang="en-US" sz="1800" b="0" i="0" u="none" strike="noStrike" cap="none" baseline="0" dirty="0" smtClean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en-US" sz="1800" dirty="0" smtClean="0">
                <a:solidFill>
                  <a:srgbClr val="F8F8F8"/>
                </a:solidFill>
              </a:rPr>
              <a:t>AWG_CLOUD_MASK_Process_NF_Run.cpp</a:t>
            </a:r>
            <a:endParaRPr lang="x-none" sz="1800" b="0" i="0" u="none" strike="noStrike" cap="none" baseline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AWG_CLOUD_MASK_Write.cpp</a:t>
            </a:r>
            <a:endParaRPr lang="en-US" sz="1800" b="0" i="0" u="none" strike="noStrike" cap="none" baseline="0" dirty="0" smtClean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en-US" sz="1800" dirty="0" smtClean="0">
                <a:solidFill>
                  <a:srgbClr val="F8F8F8"/>
                </a:solidFill>
              </a:rPr>
              <a:t>AWG_CLOUD_MASK_Read.cpp</a:t>
            </a:r>
            <a:endParaRPr lang="x-none" sz="1800" b="0" i="0" u="none" strike="noStrike" cap="none" baseline="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Makefile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PCF_AWG_CLOUD_MASK.f90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 smtClean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PCF_AWG_CLOUD_MASK.hpp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Algorithm Code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baseline_cloud_mask.f90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baseline_cloud_mask_thresholds.inc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Makefile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A2D7FF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run_framework_cloud_mask.f90**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81000" y="6276976"/>
            <a:ext cx="4978399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*This file IS modifiable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16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**This is a fortran 90 interface into the cloud code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954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Cloud Mask Example (cont)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84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Algorithm specific modifications: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2D7FF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Edit baseline_cloud_mask.f90 directly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0166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295400" y="76200"/>
            <a:ext cx="784859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ct val="25000"/>
              <a:buFont typeface="Arial"/>
              <a:buNone/>
            </a:pPr>
            <a:r>
              <a:rPr lang="x-none" sz="40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Cloud Mask New Function File Example</a:t>
            </a:r>
            <a:r>
              <a:rPr lang="x-none" sz="1600" b="1" i="0" u="none" strike="noStrike" cap="none" baseline="0">
                <a:solidFill>
                  <a:srgbClr val="FAFD00"/>
                </a:solidFill>
                <a:latin typeface="Arial"/>
                <a:ea typeface="Arial"/>
                <a:cs typeface="Arial"/>
                <a:sym typeface="Arial"/>
              </a:rPr>
              <a:t>(src/Algorithm_Factory/Algorithms/AWG_CLOUD_MASK/Algorithm_Code/)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7848599" cy="38522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Add new algorithm function file to the cloud mask code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2D7FF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Ex. My_New_Cloud_Mask_Func.f90</a:t>
            </a:r>
          </a:p>
          <a:p>
            <a:endParaRPr dirty="0"/>
          </a:p>
          <a:p>
            <a:pPr>
              <a:buNone/>
            </a:pP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NOAA 1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063DE8"/>
      </a:accent3>
      <a:accent4>
        <a:srgbClr val="618FFD"/>
      </a:accent4>
      <a:accent5>
        <a:srgbClr val="00AE00"/>
      </a:accent5>
      <a:accent6>
        <a:srgbClr val="063DE8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1_NOAA 1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063DE8"/>
      </a:accent3>
      <a:accent4>
        <a:srgbClr val="618FFD"/>
      </a:accent4>
      <a:accent5>
        <a:srgbClr val="00AE00"/>
      </a:accent5>
      <a:accent6>
        <a:srgbClr val="063DE8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563</Words>
  <Application>Microsoft Office PowerPoint</Application>
  <PresentationFormat>On-screen Show (4:3)</PresentationFormat>
  <Paragraphs>153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/>
      <vt:lpstr/>
      <vt:lpstr>Simple Modification of Existing Algorithms in the AIT Framework</vt:lpstr>
      <vt:lpstr>Overview</vt:lpstr>
      <vt:lpstr>Framework Layout</vt:lpstr>
      <vt:lpstr>Modifying Algorithm Code</vt:lpstr>
      <vt:lpstr>Algorithm Code Layout</vt:lpstr>
      <vt:lpstr>Algorithm Code Directories</vt:lpstr>
      <vt:lpstr>Cloud Mask Example (src/Algorithm_Factory/Algorithms/AWG_CLOUD_MASK)</vt:lpstr>
      <vt:lpstr>Cloud Mask Example (cont)</vt:lpstr>
      <vt:lpstr>Cloud Mask New Function File Example(src/Algorithm_Factory/Algorithms/AWG_CLOUD_MASK/Algorithm_Code/)</vt:lpstr>
      <vt:lpstr>Cloud Mask New Function File Example(src/Algorithm_Factory/Algorithms/AWG_CLOUD_MASK/Algorithm_Code/)</vt:lpstr>
      <vt:lpstr>Modifying Data Structure XML</vt:lpstr>
      <vt:lpstr>Assumptions</vt:lpstr>
      <vt:lpstr>Land NDVI  QC Flag Example (Structure_XML/NDVI_Land_NDVI_Structure.xml)</vt:lpstr>
      <vt:lpstr>Run Framework Code Generator</vt:lpstr>
      <vt:lpstr>Adding a Function to the Scientific Library Code</vt:lpstr>
      <vt:lpstr>Assumptions</vt:lpstr>
      <vt:lpstr>New Misc Routine Example(src/Scientific_Library_Code/Misc/)</vt:lpstr>
      <vt:lpstr>New Misc Routine Example(src/Scientific_Library_Code/Misc/)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Modification of Existing Algorithms in the AIT Framework</dc:title>
  <dc:creator>Shanna Sampson</dc:creator>
  <cp:lastModifiedBy>rrollins</cp:lastModifiedBy>
  <cp:revision>19</cp:revision>
  <dcterms:modified xsi:type="dcterms:W3CDTF">2013-08-19T16:16:36Z</dcterms:modified>
</cp:coreProperties>
</file>