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49"/>
  </p:notesMasterIdLst>
  <p:sldIdLst>
    <p:sldId id="256" r:id="rId2"/>
    <p:sldId id="257" r:id="rId3"/>
    <p:sldId id="328" r:id="rId4"/>
    <p:sldId id="300" r:id="rId5"/>
    <p:sldId id="333" r:id="rId6"/>
    <p:sldId id="334" r:id="rId7"/>
    <p:sldId id="301" r:id="rId8"/>
    <p:sldId id="329" r:id="rId9"/>
    <p:sldId id="302" r:id="rId10"/>
    <p:sldId id="303" r:id="rId11"/>
    <p:sldId id="326" r:id="rId12"/>
    <p:sldId id="261" r:id="rId13"/>
    <p:sldId id="327" r:id="rId14"/>
    <p:sldId id="263" r:id="rId15"/>
    <p:sldId id="262" r:id="rId16"/>
    <p:sldId id="335" r:id="rId17"/>
    <p:sldId id="264" r:id="rId18"/>
    <p:sldId id="310" r:id="rId19"/>
    <p:sldId id="265" r:id="rId20"/>
    <p:sldId id="266" r:id="rId21"/>
    <p:sldId id="330" r:id="rId22"/>
    <p:sldId id="315" r:id="rId23"/>
    <p:sldId id="311" r:id="rId24"/>
    <p:sldId id="312" r:id="rId25"/>
    <p:sldId id="313" r:id="rId26"/>
    <p:sldId id="314" r:id="rId27"/>
    <p:sldId id="274" r:id="rId28"/>
    <p:sldId id="275" r:id="rId29"/>
    <p:sldId id="276" r:id="rId30"/>
    <p:sldId id="277" r:id="rId31"/>
    <p:sldId id="278" r:id="rId32"/>
    <p:sldId id="279" r:id="rId33"/>
    <p:sldId id="317" r:id="rId34"/>
    <p:sldId id="318" r:id="rId35"/>
    <p:sldId id="319" r:id="rId36"/>
    <p:sldId id="331" r:id="rId37"/>
    <p:sldId id="286" r:id="rId38"/>
    <p:sldId id="287" r:id="rId39"/>
    <p:sldId id="321" r:id="rId40"/>
    <p:sldId id="322" r:id="rId41"/>
    <p:sldId id="323" r:id="rId42"/>
    <p:sldId id="332" r:id="rId43"/>
    <p:sldId id="294" r:id="rId44"/>
    <p:sldId id="296" r:id="rId45"/>
    <p:sldId id="324" r:id="rId46"/>
    <p:sldId id="299" r:id="rId47"/>
    <p:sldId id="325" r:id="rId48"/>
  </p:sldIdLst>
  <p:sldSz cx="9144000" cy="6858000" type="screen4x3"/>
  <p:notesSz cx="7010400" cy="92360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81" autoAdjust="0"/>
  </p:normalViewPr>
  <p:slideViewPr>
    <p:cSldViewPr>
      <p:cViewPr varScale="1">
        <p:scale>
          <a:sx n="90" d="100"/>
          <a:sy n="90" d="100"/>
        </p:scale>
        <p:origin x="-49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8475" cy="461961"/>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973512" y="0"/>
            <a:ext cx="3036887" cy="461961"/>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206500" y="698500"/>
            <a:ext cx="4602162" cy="3451225"/>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935037" y="4387850"/>
            <a:ext cx="5140324" cy="4156075"/>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774111"/>
            <a:ext cx="3038475" cy="461961"/>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973512" y="8774111"/>
            <a:ext cx="3036887" cy="461961"/>
          </a:xfrm>
          <a:prstGeom prst="rect">
            <a:avLst/>
          </a:prstGeom>
          <a:noFill/>
          <a:ln>
            <a:noFill/>
          </a:ln>
        </p:spPr>
        <p:txBody>
          <a:bodyPr lIns="91425" tIns="91425" rIns="91425" bIns="91425" anchor="b" anchorCtr="0"/>
          <a:lstStyle>
            <a:lvl1pPr marL="0" marR="0" indent="0" algn="r" rtl="0">
              <a:lnSpc>
                <a:spcPct val="100000"/>
              </a:lnSpc>
              <a:spcBef>
                <a:spcPts val="0"/>
              </a:spcBef>
              <a:defRPr sz="1000" b="0" i="0" u="none" strike="noStrike" cap="none" baseline="0">
                <a:solidFill>
                  <a:srgbClr val="000000"/>
                </a:solidFill>
                <a:latin typeface="Times New Roman"/>
                <a:ea typeface="Times New Roman"/>
                <a:cs typeface="Times New Roman"/>
                <a:sym typeface="Times New Roman"/>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107" name="Shape 107"/>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698500"/>
            <a:ext cx="4602163" cy="3451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151" name="Shape 151"/>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115" name="Shape 115"/>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167" name="Shape 167"/>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dirty="0"/>
          </a:p>
        </p:txBody>
      </p:sp>
      <p:sp>
        <p:nvSpPr>
          <p:cNvPr id="159" name="Shape 159"/>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dirty="0"/>
          </a:p>
        </p:txBody>
      </p:sp>
      <p:sp>
        <p:nvSpPr>
          <p:cNvPr id="159" name="Shape 159"/>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175" name="Shape 175"/>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dirty="0"/>
          </a:p>
        </p:txBody>
      </p:sp>
      <p:sp>
        <p:nvSpPr>
          <p:cNvPr id="183" name="Shape 183"/>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dirty="0"/>
          </a:p>
        </p:txBody>
      </p:sp>
      <p:sp>
        <p:nvSpPr>
          <p:cNvPr id="183" name="Shape 183"/>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115" name="Shape 115"/>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191" name="Shape 191"/>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dirty="0"/>
          </a:p>
        </p:txBody>
      </p:sp>
      <p:sp>
        <p:nvSpPr>
          <p:cNvPr id="115" name="Shape 115"/>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698500"/>
            <a:ext cx="4602163" cy="3451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698500"/>
            <a:ext cx="4602163" cy="3451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need to do</a:t>
            </a:r>
            <a:r>
              <a:rPr lang="en-US" baseline="0" dirty="0" smtClean="0"/>
              <a:t> something about the readability. It might be worth changing the background.</a:t>
            </a:r>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698500"/>
            <a:ext cx="4602163" cy="3451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284" name="Shape 284"/>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dirty="0"/>
          </a:p>
        </p:txBody>
      </p:sp>
      <p:sp>
        <p:nvSpPr>
          <p:cNvPr id="299" name="Shape 299"/>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307" name="Shape 307"/>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115" name="Shape 115"/>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dirty="0"/>
          </a:p>
        </p:txBody>
      </p:sp>
      <p:sp>
        <p:nvSpPr>
          <p:cNvPr id="315" name="Shape 315"/>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dirty="0"/>
          </a:p>
        </p:txBody>
      </p:sp>
      <p:sp>
        <p:nvSpPr>
          <p:cNvPr id="329" name="Shape 329"/>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337" name="Shape 337"/>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115" name="Shape 115"/>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440" name="Shape 440"/>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448" name="Shape 448"/>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698500"/>
            <a:ext cx="4602163" cy="3451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448" name="Shape 448"/>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115" name="Shape 115"/>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513" name="Shape 513"/>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23" name="Shape 123"/>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530" name="Shape 530"/>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dirty="0"/>
          </a:p>
        </p:txBody>
      </p:sp>
      <p:sp>
        <p:nvSpPr>
          <p:cNvPr id="530" name="Shape 530"/>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557" name="Shape 557"/>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557" name="Shape 557"/>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23" name="Shape 123"/>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23" name="Shape 123"/>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144" name="Shape 144"/>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935037" y="4387850"/>
            <a:ext cx="5140324" cy="4156075"/>
          </a:xfrm>
          <a:prstGeom prst="rect">
            <a:avLst/>
          </a:prstGeom>
        </p:spPr>
        <p:txBody>
          <a:bodyPr lIns="91425" tIns="91425" rIns="91425" bIns="91425" anchor="ctr" anchorCtr="0">
            <a:spAutoFit/>
          </a:bodyPr>
          <a:lstStyle/>
          <a:p>
            <a:endParaRPr/>
          </a:p>
        </p:txBody>
      </p:sp>
      <p:sp>
        <p:nvSpPr>
          <p:cNvPr id="115" name="Shape 115"/>
          <p:cNvSpPr>
            <a:spLocks noGrp="1" noRot="1" noChangeAspect="1"/>
          </p:cNvSpPr>
          <p:nvPr>
            <p:ph type="sldImg" idx="2"/>
          </p:nvPr>
        </p:nvSpPr>
        <p:spPr>
          <a:xfrm>
            <a:off x="1206500" y="698500"/>
            <a:ext cx="4602163" cy="345122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6500" y="698500"/>
            <a:ext cx="4602163" cy="3451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18"/>
        <p:cNvGrpSpPr/>
        <p:nvPr/>
      </p:nvGrpSpPr>
      <p:grpSpPr>
        <a:xfrm>
          <a:off x="0" y="0"/>
          <a:ext cx="0" cy="0"/>
          <a:chOff x="0" y="0"/>
          <a:chExt cx="0" cy="0"/>
        </a:xfrm>
      </p:grpSpPr>
      <p:sp>
        <p:nvSpPr>
          <p:cNvPr id="19" name="Shape 19"/>
          <p:cNvSpPr txBox="1">
            <a:spLocks noGrp="1"/>
          </p:cNvSpPr>
          <p:nvPr>
            <p:ph type="title"/>
          </p:nvPr>
        </p:nvSpPr>
        <p:spPr>
          <a:xfrm rot="5400000">
            <a:off x="4419600" y="2209799"/>
            <a:ext cx="6248399" cy="1981199"/>
          </a:xfrm>
          <a:prstGeom prst="rect">
            <a:avLst/>
          </a:prstGeom>
          <a:noFill/>
          <a:ln>
            <a:noFill/>
          </a:ln>
        </p:spPr>
        <p:txBody>
          <a:bodyPr lIns="91425" tIns="91425" rIns="91425" bIns="91425" anchor="t" anchorCtr="0"/>
          <a:lstStyle>
            <a:lvl1pPr algn="ctr" rtl="0">
              <a:lnSpc>
                <a:spcPct val="85000"/>
              </a:lnSpc>
              <a:spcBef>
                <a:spcPts val="0"/>
              </a:spcBef>
              <a:spcAft>
                <a:spcPts val="0"/>
              </a:spcAft>
              <a:defRPr sz="4400" b="1">
                <a:solidFill>
                  <a:srgbClr val="FAFD00"/>
                </a:solidFill>
              </a:defRPr>
            </a:lvl1pPr>
            <a:lvl2pPr algn="ctr" rtl="0">
              <a:lnSpc>
                <a:spcPct val="85000"/>
              </a:lnSpc>
              <a:spcBef>
                <a:spcPts val="0"/>
              </a:spcBef>
              <a:spcAft>
                <a:spcPts val="0"/>
              </a:spcAft>
              <a:defRPr sz="4400" b="1">
                <a:solidFill>
                  <a:srgbClr val="FAFD00"/>
                </a:solidFill>
              </a:defRPr>
            </a:lvl2pPr>
            <a:lvl3pPr algn="ctr" rtl="0">
              <a:lnSpc>
                <a:spcPct val="85000"/>
              </a:lnSpc>
              <a:spcBef>
                <a:spcPts val="0"/>
              </a:spcBef>
              <a:spcAft>
                <a:spcPts val="0"/>
              </a:spcAft>
              <a:defRPr sz="4400" b="1">
                <a:solidFill>
                  <a:srgbClr val="FAFD00"/>
                </a:solidFill>
              </a:defRPr>
            </a:lvl3pPr>
            <a:lvl4pPr algn="ctr" rtl="0">
              <a:lnSpc>
                <a:spcPct val="85000"/>
              </a:lnSpc>
              <a:spcBef>
                <a:spcPts val="0"/>
              </a:spcBef>
              <a:spcAft>
                <a:spcPts val="0"/>
              </a:spcAft>
              <a:defRPr sz="4400" b="1">
                <a:solidFill>
                  <a:srgbClr val="FAFD00"/>
                </a:solidFill>
              </a:defRPr>
            </a:lvl4pPr>
            <a:lvl5pPr algn="ctr" rtl="0">
              <a:lnSpc>
                <a:spcPct val="85000"/>
              </a:lnSpc>
              <a:spcBef>
                <a:spcPts val="0"/>
              </a:spcBef>
              <a:spcAft>
                <a:spcPts val="0"/>
              </a:spcAft>
              <a:defRPr sz="4400" b="1">
                <a:solidFill>
                  <a:srgbClr val="FAFD00"/>
                </a:solidFill>
              </a:defRPr>
            </a:lvl5pPr>
            <a:lvl6pPr marL="457200" algn="ctr" rtl="0">
              <a:lnSpc>
                <a:spcPct val="85000"/>
              </a:lnSpc>
              <a:spcBef>
                <a:spcPts val="0"/>
              </a:spcBef>
              <a:spcAft>
                <a:spcPts val="0"/>
              </a:spcAft>
              <a:defRPr sz="4400" b="1">
                <a:solidFill>
                  <a:srgbClr val="FAFD00"/>
                </a:solidFill>
              </a:defRPr>
            </a:lvl6pPr>
            <a:lvl7pPr marL="914400" algn="ctr" rtl="0">
              <a:lnSpc>
                <a:spcPct val="85000"/>
              </a:lnSpc>
              <a:spcBef>
                <a:spcPts val="0"/>
              </a:spcBef>
              <a:spcAft>
                <a:spcPts val="0"/>
              </a:spcAft>
              <a:defRPr sz="4400" b="1">
                <a:solidFill>
                  <a:srgbClr val="FAFD00"/>
                </a:solidFill>
              </a:defRPr>
            </a:lvl7pPr>
            <a:lvl8pPr marL="1371600" algn="ctr" rtl="0">
              <a:lnSpc>
                <a:spcPct val="85000"/>
              </a:lnSpc>
              <a:spcBef>
                <a:spcPts val="0"/>
              </a:spcBef>
              <a:spcAft>
                <a:spcPts val="0"/>
              </a:spcAft>
              <a:defRPr sz="4400" b="1">
                <a:solidFill>
                  <a:srgbClr val="FAFD00"/>
                </a:solidFill>
              </a:defRPr>
            </a:lvl8pPr>
            <a:lvl9pPr marL="1828800" algn="ctr" rtl="0">
              <a:lnSpc>
                <a:spcPct val="85000"/>
              </a:lnSpc>
              <a:spcBef>
                <a:spcPts val="0"/>
              </a:spcBef>
              <a:spcAft>
                <a:spcPts val="0"/>
              </a:spcAft>
              <a:defRPr sz="4400" b="1">
                <a:solidFill>
                  <a:srgbClr val="FAFD00"/>
                </a:solidFill>
              </a:defRPr>
            </a:lvl9pPr>
          </a:lstStyle>
          <a:p>
            <a:endParaRPr/>
          </a:p>
        </p:txBody>
      </p:sp>
      <p:sp>
        <p:nvSpPr>
          <p:cNvPr id="20" name="Shape 20"/>
          <p:cNvSpPr txBox="1">
            <a:spLocks noGrp="1"/>
          </p:cNvSpPr>
          <p:nvPr>
            <p:ph type="body" idx="1"/>
          </p:nvPr>
        </p:nvSpPr>
        <p:spPr>
          <a:xfrm rot="5400000">
            <a:off x="381000" y="304799"/>
            <a:ext cx="6248399" cy="5791200"/>
          </a:xfrm>
          <a:prstGeom prst="rect">
            <a:avLst/>
          </a:prstGeom>
          <a:noFill/>
          <a:ln>
            <a:noFill/>
          </a:ln>
        </p:spPr>
        <p:txBody>
          <a:bodyPr lIns="91425" tIns="91425" rIns="91425" bIns="91425" anchor="t" anchorCtr="0"/>
          <a:lstStyle>
            <a:lvl1pPr marL="342900" indent="-234950" algn="l" rtl="0">
              <a:spcBef>
                <a:spcPts val="560"/>
              </a:spcBef>
              <a:spcAft>
                <a:spcPts val="0"/>
              </a:spcAft>
              <a:buClr>
                <a:srgbClr val="FAFD00"/>
              </a:buClr>
              <a:buFont typeface="Arial"/>
              <a:buChar char="•"/>
              <a:defRPr sz="2800">
                <a:solidFill>
                  <a:srgbClr val="F8F8F8"/>
                </a:solidFill>
                <a:latin typeface="Arial"/>
                <a:ea typeface="Arial"/>
                <a:cs typeface="Arial"/>
                <a:sym typeface="Arial"/>
              </a:defRPr>
            </a:lvl1pPr>
            <a:lvl2pPr marL="742950" indent="-193675" algn="l" rtl="0">
              <a:spcBef>
                <a:spcPts val="480"/>
              </a:spcBef>
              <a:spcAft>
                <a:spcPts val="0"/>
              </a:spcAft>
              <a:buClr>
                <a:srgbClr val="A2D7FF"/>
              </a:buClr>
              <a:buFont typeface="Arial"/>
              <a:buChar char="•"/>
              <a:defRPr sz="2400">
                <a:solidFill>
                  <a:srgbClr val="F8F8F8"/>
                </a:solidFill>
                <a:latin typeface="Arial"/>
                <a:ea typeface="Arial"/>
                <a:cs typeface="Arial"/>
                <a:sym typeface="Arial"/>
              </a:defRPr>
            </a:lvl2pPr>
            <a:lvl3pPr marL="1143000" indent="-136525" algn="l" rtl="0">
              <a:spcBef>
                <a:spcPts val="480"/>
              </a:spcBef>
              <a:spcAft>
                <a:spcPts val="0"/>
              </a:spcAft>
              <a:buClr>
                <a:srgbClr val="FF6600"/>
              </a:buClr>
              <a:buFont typeface="Arial"/>
              <a:buChar char="•"/>
              <a:defRPr sz="2400">
                <a:solidFill>
                  <a:srgbClr val="F8F8F8"/>
                </a:solidFill>
                <a:latin typeface="Arial"/>
                <a:ea typeface="Arial"/>
                <a:cs typeface="Arial"/>
                <a:sym typeface="Arial"/>
              </a:defRPr>
            </a:lvl3pPr>
            <a:lvl4pPr marL="1600200" indent="-177800" algn="l" rtl="0">
              <a:spcBef>
                <a:spcPts val="400"/>
              </a:spcBef>
              <a:spcAft>
                <a:spcPts val="0"/>
              </a:spcAft>
              <a:buClr>
                <a:schemeClr val="accent2"/>
              </a:buClr>
              <a:buFont typeface="Arial"/>
              <a:buChar char="•"/>
              <a:defRPr sz="2000">
                <a:solidFill>
                  <a:srgbClr val="F8F8F8"/>
                </a:solidFill>
                <a:latin typeface="Arial"/>
                <a:ea typeface="Arial"/>
                <a:cs typeface="Arial"/>
                <a:sym typeface="Arial"/>
              </a:defRPr>
            </a:lvl4pPr>
            <a:lvl5pPr marL="20574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5pPr>
            <a:lvl6pPr marL="25146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6pPr>
            <a:lvl7pPr marL="29718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7pPr>
            <a:lvl8pPr marL="34290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8pPr>
            <a:lvl9pPr marL="38862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85800" y="76200"/>
            <a:ext cx="7848599" cy="1143000"/>
          </a:xfrm>
          <a:prstGeom prst="rect">
            <a:avLst/>
          </a:prstGeom>
          <a:noFill/>
          <a:ln>
            <a:noFill/>
          </a:ln>
        </p:spPr>
        <p:txBody>
          <a:bodyPr lIns="91425" tIns="91425" rIns="91425" bIns="91425" anchor="t" anchorCtr="0"/>
          <a:lstStyle>
            <a:lvl1pPr algn="ctr" rtl="0">
              <a:lnSpc>
                <a:spcPct val="85000"/>
              </a:lnSpc>
              <a:spcBef>
                <a:spcPts val="0"/>
              </a:spcBef>
              <a:spcAft>
                <a:spcPts val="0"/>
              </a:spcAft>
              <a:defRPr sz="4400" b="1">
                <a:solidFill>
                  <a:srgbClr val="FAFD00"/>
                </a:solidFill>
              </a:defRPr>
            </a:lvl1pPr>
            <a:lvl2pPr algn="ctr" rtl="0">
              <a:lnSpc>
                <a:spcPct val="85000"/>
              </a:lnSpc>
              <a:spcBef>
                <a:spcPts val="0"/>
              </a:spcBef>
              <a:spcAft>
                <a:spcPts val="0"/>
              </a:spcAft>
              <a:defRPr sz="4400" b="1">
                <a:solidFill>
                  <a:srgbClr val="FAFD00"/>
                </a:solidFill>
              </a:defRPr>
            </a:lvl2pPr>
            <a:lvl3pPr algn="ctr" rtl="0">
              <a:lnSpc>
                <a:spcPct val="85000"/>
              </a:lnSpc>
              <a:spcBef>
                <a:spcPts val="0"/>
              </a:spcBef>
              <a:spcAft>
                <a:spcPts val="0"/>
              </a:spcAft>
              <a:defRPr sz="4400" b="1">
                <a:solidFill>
                  <a:srgbClr val="FAFD00"/>
                </a:solidFill>
              </a:defRPr>
            </a:lvl3pPr>
            <a:lvl4pPr algn="ctr" rtl="0">
              <a:lnSpc>
                <a:spcPct val="85000"/>
              </a:lnSpc>
              <a:spcBef>
                <a:spcPts val="0"/>
              </a:spcBef>
              <a:spcAft>
                <a:spcPts val="0"/>
              </a:spcAft>
              <a:defRPr sz="4400" b="1">
                <a:solidFill>
                  <a:srgbClr val="FAFD00"/>
                </a:solidFill>
              </a:defRPr>
            </a:lvl4pPr>
            <a:lvl5pPr algn="ctr" rtl="0">
              <a:lnSpc>
                <a:spcPct val="85000"/>
              </a:lnSpc>
              <a:spcBef>
                <a:spcPts val="0"/>
              </a:spcBef>
              <a:spcAft>
                <a:spcPts val="0"/>
              </a:spcAft>
              <a:defRPr sz="4400" b="1">
                <a:solidFill>
                  <a:srgbClr val="FAFD00"/>
                </a:solidFill>
              </a:defRPr>
            </a:lvl5pPr>
            <a:lvl6pPr marL="457200" algn="ctr" rtl="0">
              <a:lnSpc>
                <a:spcPct val="85000"/>
              </a:lnSpc>
              <a:spcBef>
                <a:spcPts val="0"/>
              </a:spcBef>
              <a:spcAft>
                <a:spcPts val="0"/>
              </a:spcAft>
              <a:defRPr sz="4400" b="1">
                <a:solidFill>
                  <a:srgbClr val="FAFD00"/>
                </a:solidFill>
              </a:defRPr>
            </a:lvl6pPr>
            <a:lvl7pPr marL="914400" algn="ctr" rtl="0">
              <a:lnSpc>
                <a:spcPct val="85000"/>
              </a:lnSpc>
              <a:spcBef>
                <a:spcPts val="0"/>
              </a:spcBef>
              <a:spcAft>
                <a:spcPts val="0"/>
              </a:spcAft>
              <a:defRPr sz="4400" b="1">
                <a:solidFill>
                  <a:srgbClr val="FAFD00"/>
                </a:solidFill>
              </a:defRPr>
            </a:lvl7pPr>
            <a:lvl8pPr marL="1371600" algn="ctr" rtl="0">
              <a:lnSpc>
                <a:spcPct val="85000"/>
              </a:lnSpc>
              <a:spcBef>
                <a:spcPts val="0"/>
              </a:spcBef>
              <a:spcAft>
                <a:spcPts val="0"/>
              </a:spcAft>
              <a:defRPr sz="4400" b="1">
                <a:solidFill>
                  <a:srgbClr val="FAFD00"/>
                </a:solidFill>
              </a:defRPr>
            </a:lvl8pPr>
            <a:lvl9pPr marL="1828800" algn="ctr" rtl="0">
              <a:lnSpc>
                <a:spcPct val="85000"/>
              </a:lnSpc>
              <a:spcBef>
                <a:spcPts val="0"/>
              </a:spcBef>
              <a:spcAft>
                <a:spcPts val="0"/>
              </a:spcAft>
              <a:defRPr sz="4400" b="1">
                <a:solidFill>
                  <a:srgbClr val="FAFD00"/>
                </a:solidFill>
              </a:defRPr>
            </a:lvl9pPr>
          </a:lstStyle>
          <a:p>
            <a:endParaRPr/>
          </a:p>
        </p:txBody>
      </p:sp>
      <p:sp>
        <p:nvSpPr>
          <p:cNvPr id="50" name="Shape 50"/>
          <p:cNvSpPr txBox="1">
            <a:spLocks noGrp="1"/>
          </p:cNvSpPr>
          <p:nvPr>
            <p:ph type="body" idx="1"/>
          </p:nvPr>
        </p:nvSpPr>
        <p:spPr>
          <a:xfrm>
            <a:off x="609600" y="2209800"/>
            <a:ext cx="7848599" cy="4114800"/>
          </a:xfrm>
          <a:prstGeom prst="rect">
            <a:avLst/>
          </a:prstGeom>
          <a:noFill/>
          <a:ln>
            <a:noFill/>
          </a:ln>
        </p:spPr>
        <p:txBody>
          <a:bodyPr lIns="91425" tIns="91425" rIns="91425" bIns="91425" anchor="t" anchorCtr="0"/>
          <a:lstStyle>
            <a:lvl1pPr marL="342900" indent="-234950" algn="l" rtl="0">
              <a:spcBef>
                <a:spcPts val="560"/>
              </a:spcBef>
              <a:spcAft>
                <a:spcPts val="0"/>
              </a:spcAft>
              <a:buClr>
                <a:srgbClr val="FAFD00"/>
              </a:buClr>
              <a:buFont typeface="Arial"/>
              <a:buChar char="•"/>
              <a:defRPr sz="2800">
                <a:solidFill>
                  <a:srgbClr val="F8F8F8"/>
                </a:solidFill>
                <a:latin typeface="Arial"/>
                <a:ea typeface="Arial"/>
                <a:cs typeface="Arial"/>
                <a:sym typeface="Arial"/>
              </a:defRPr>
            </a:lvl1pPr>
            <a:lvl2pPr marL="742950" indent="-193675" algn="l" rtl="0">
              <a:spcBef>
                <a:spcPts val="480"/>
              </a:spcBef>
              <a:spcAft>
                <a:spcPts val="0"/>
              </a:spcAft>
              <a:buClr>
                <a:srgbClr val="A2D7FF"/>
              </a:buClr>
              <a:buFont typeface="Arial"/>
              <a:buChar char="•"/>
              <a:defRPr sz="2400">
                <a:solidFill>
                  <a:srgbClr val="F8F8F8"/>
                </a:solidFill>
                <a:latin typeface="Arial"/>
                <a:ea typeface="Arial"/>
                <a:cs typeface="Arial"/>
                <a:sym typeface="Arial"/>
              </a:defRPr>
            </a:lvl2pPr>
            <a:lvl3pPr marL="1143000" indent="-136525" algn="l" rtl="0">
              <a:spcBef>
                <a:spcPts val="480"/>
              </a:spcBef>
              <a:spcAft>
                <a:spcPts val="0"/>
              </a:spcAft>
              <a:buClr>
                <a:srgbClr val="FF6600"/>
              </a:buClr>
              <a:buFont typeface="Arial"/>
              <a:buChar char="•"/>
              <a:defRPr sz="2400">
                <a:solidFill>
                  <a:srgbClr val="F8F8F8"/>
                </a:solidFill>
                <a:latin typeface="Arial"/>
                <a:ea typeface="Arial"/>
                <a:cs typeface="Arial"/>
                <a:sym typeface="Arial"/>
              </a:defRPr>
            </a:lvl3pPr>
            <a:lvl4pPr marL="1600200" indent="-177800" algn="l" rtl="0">
              <a:spcBef>
                <a:spcPts val="400"/>
              </a:spcBef>
              <a:spcAft>
                <a:spcPts val="0"/>
              </a:spcAft>
              <a:buClr>
                <a:schemeClr val="accent2"/>
              </a:buClr>
              <a:buFont typeface="Arial"/>
              <a:buChar char="•"/>
              <a:defRPr sz="2000">
                <a:solidFill>
                  <a:srgbClr val="F8F8F8"/>
                </a:solidFill>
                <a:latin typeface="Arial"/>
                <a:ea typeface="Arial"/>
                <a:cs typeface="Arial"/>
                <a:sym typeface="Arial"/>
              </a:defRPr>
            </a:lvl4pPr>
            <a:lvl5pPr marL="20574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5pPr>
            <a:lvl6pPr marL="25146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6pPr>
            <a:lvl7pPr marL="29718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7pPr>
            <a:lvl8pPr marL="34290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8pPr>
            <a:lvl9pPr marL="38862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685800" y="2130425"/>
            <a:ext cx="7772400" cy="1470024"/>
          </a:xfrm>
          <a:prstGeom prst="rect">
            <a:avLst/>
          </a:prstGeom>
          <a:noFill/>
          <a:ln>
            <a:noFill/>
          </a:ln>
        </p:spPr>
        <p:txBody>
          <a:bodyPr lIns="91425" tIns="91425" rIns="91425" bIns="91425" anchor="t" anchorCtr="0"/>
          <a:lstStyle>
            <a:lvl1pPr marL="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1pPr>
            <a:lvl2pPr marL="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2pPr>
            <a:lvl3pPr marL="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3pPr>
            <a:lvl4pPr marL="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4pPr>
            <a:lvl5pPr marL="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5pPr>
            <a:lvl6pPr marL="45720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6pPr>
            <a:lvl7pPr marL="91440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7pPr>
            <a:lvl8pPr marL="137160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8pPr>
            <a:lvl9pPr marL="182880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9pPr>
          </a:lstStyle>
          <a:p>
            <a:endParaRPr/>
          </a:p>
        </p:txBody>
      </p:sp>
      <p:sp>
        <p:nvSpPr>
          <p:cNvPr id="53" name="Shape 53"/>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560"/>
              </a:spcBef>
              <a:spcAft>
                <a:spcPts val="0"/>
              </a:spcAft>
              <a:buClr>
                <a:srgbClr val="FAFD00"/>
              </a:buClr>
              <a:buFont typeface="Arial"/>
              <a:buNone/>
              <a:defRPr sz="2800" b="0" i="0" u="none" strike="noStrike" cap="none" baseline="0">
                <a:solidFill>
                  <a:srgbClr val="F8F8F8"/>
                </a:solidFill>
                <a:latin typeface="Arial"/>
                <a:ea typeface="Arial"/>
                <a:cs typeface="Arial"/>
                <a:sym typeface="Arial"/>
              </a:defRPr>
            </a:lvl1pPr>
            <a:lvl2pPr marL="457200" marR="0" indent="0" algn="ctr" rtl="0">
              <a:spcBef>
                <a:spcPts val="480"/>
              </a:spcBef>
              <a:spcAft>
                <a:spcPts val="0"/>
              </a:spcAft>
              <a:buClr>
                <a:srgbClr val="A2D7FF"/>
              </a:buClr>
              <a:buFont typeface="Arial"/>
              <a:buNone/>
              <a:defRPr sz="2400" b="0" i="0" u="none" strike="noStrike" cap="none" baseline="0">
                <a:solidFill>
                  <a:srgbClr val="F8F8F8"/>
                </a:solidFill>
                <a:latin typeface="Arial"/>
                <a:ea typeface="Arial"/>
                <a:cs typeface="Arial"/>
                <a:sym typeface="Arial"/>
              </a:defRPr>
            </a:lvl2pPr>
            <a:lvl3pPr marL="914400" marR="0" indent="0" algn="ctr" rtl="0">
              <a:spcBef>
                <a:spcPts val="480"/>
              </a:spcBef>
              <a:spcAft>
                <a:spcPts val="0"/>
              </a:spcAft>
              <a:buClr>
                <a:srgbClr val="FF6600"/>
              </a:buClr>
              <a:buFont typeface="Arial"/>
              <a:buNone/>
              <a:defRPr sz="2400" b="0" i="0" u="none" strike="noStrike" cap="none" baseline="0">
                <a:solidFill>
                  <a:srgbClr val="F8F8F8"/>
                </a:solidFill>
                <a:latin typeface="Arial"/>
                <a:ea typeface="Arial"/>
                <a:cs typeface="Arial"/>
                <a:sym typeface="Arial"/>
              </a:defRPr>
            </a:lvl3pPr>
            <a:lvl4pPr marL="1371600" marR="0" indent="0" algn="ctr" rtl="0">
              <a:spcBef>
                <a:spcPts val="400"/>
              </a:spcBef>
              <a:spcAft>
                <a:spcPts val="0"/>
              </a:spcAft>
              <a:buClr>
                <a:schemeClr val="accent2"/>
              </a:buClr>
              <a:buFont typeface="Arial"/>
              <a:buNone/>
              <a:defRPr sz="2000" b="0" i="0" u="none" strike="noStrike" cap="none" baseline="0">
                <a:solidFill>
                  <a:srgbClr val="F8F8F8"/>
                </a:solidFill>
                <a:latin typeface="Arial"/>
                <a:ea typeface="Arial"/>
                <a:cs typeface="Arial"/>
                <a:sym typeface="Arial"/>
              </a:defRPr>
            </a:lvl4pPr>
            <a:lvl5pPr marL="1828800" marR="0" indent="0" algn="ctr" rtl="0">
              <a:spcBef>
                <a:spcPts val="400"/>
              </a:spcBef>
              <a:spcAft>
                <a:spcPts val="0"/>
              </a:spcAft>
              <a:buClr>
                <a:schemeClr val="folHlink"/>
              </a:buClr>
              <a:buFont typeface="Arial"/>
              <a:buNone/>
              <a:defRPr sz="2000" b="0" i="0" u="none" strike="noStrike" cap="none" baseline="0">
                <a:solidFill>
                  <a:srgbClr val="F8F8F8"/>
                </a:solidFill>
                <a:latin typeface="Arial"/>
                <a:ea typeface="Arial"/>
                <a:cs typeface="Arial"/>
                <a:sym typeface="Arial"/>
              </a:defRPr>
            </a:lvl5pPr>
            <a:lvl6pPr marL="2286000" marR="0" indent="0" algn="ctr" rtl="0">
              <a:spcBef>
                <a:spcPts val="400"/>
              </a:spcBef>
              <a:spcAft>
                <a:spcPts val="0"/>
              </a:spcAft>
              <a:buClr>
                <a:schemeClr val="folHlink"/>
              </a:buClr>
              <a:buFont typeface="Arial"/>
              <a:buNone/>
              <a:defRPr sz="2000" b="0" i="0" u="none" strike="noStrike" cap="none" baseline="0">
                <a:solidFill>
                  <a:srgbClr val="F8F8F8"/>
                </a:solidFill>
                <a:latin typeface="Arial"/>
                <a:ea typeface="Arial"/>
                <a:cs typeface="Arial"/>
                <a:sym typeface="Arial"/>
              </a:defRPr>
            </a:lvl6pPr>
            <a:lvl7pPr marL="2743200" marR="0" indent="0" algn="ctr" rtl="0">
              <a:spcBef>
                <a:spcPts val="400"/>
              </a:spcBef>
              <a:spcAft>
                <a:spcPts val="0"/>
              </a:spcAft>
              <a:buClr>
                <a:schemeClr val="folHlink"/>
              </a:buClr>
              <a:buFont typeface="Arial"/>
              <a:buNone/>
              <a:defRPr sz="2000" b="0" i="0" u="none" strike="noStrike" cap="none" baseline="0">
                <a:solidFill>
                  <a:srgbClr val="F8F8F8"/>
                </a:solidFill>
                <a:latin typeface="Arial"/>
                <a:ea typeface="Arial"/>
                <a:cs typeface="Arial"/>
                <a:sym typeface="Arial"/>
              </a:defRPr>
            </a:lvl7pPr>
            <a:lvl8pPr marL="3200400" marR="0" indent="0" algn="ctr" rtl="0">
              <a:spcBef>
                <a:spcPts val="400"/>
              </a:spcBef>
              <a:spcAft>
                <a:spcPts val="0"/>
              </a:spcAft>
              <a:buClr>
                <a:schemeClr val="folHlink"/>
              </a:buClr>
              <a:buFont typeface="Arial"/>
              <a:buNone/>
              <a:defRPr sz="2000" b="0" i="0" u="none" strike="noStrike" cap="none" baseline="0">
                <a:solidFill>
                  <a:srgbClr val="F8F8F8"/>
                </a:solidFill>
                <a:latin typeface="Arial"/>
                <a:ea typeface="Arial"/>
                <a:cs typeface="Arial"/>
                <a:sym typeface="Arial"/>
              </a:defRPr>
            </a:lvl8pPr>
            <a:lvl9pPr marL="3657600" marR="0" indent="0" algn="ctr" rtl="0">
              <a:spcBef>
                <a:spcPts val="400"/>
              </a:spcBef>
              <a:spcAft>
                <a:spcPts val="0"/>
              </a:spcAft>
              <a:buClr>
                <a:schemeClr val="folHlink"/>
              </a:buClr>
              <a:buFont typeface="Arial"/>
              <a:buNone/>
              <a:defRPr sz="2000" b="0" i="0" u="none" strike="noStrike" cap="none" baseline="0">
                <a:solidFill>
                  <a:srgbClr val="F8F8F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76200"/>
            <a:ext cx="7848599" cy="1143000"/>
          </a:xfrm>
          <a:prstGeom prst="rect">
            <a:avLst/>
          </a:prstGeom>
          <a:noFill/>
          <a:ln>
            <a:noFill/>
          </a:ln>
        </p:spPr>
        <p:txBody>
          <a:bodyPr lIns="91425" tIns="91425" rIns="91425" bIns="91425" anchor="t" anchorCtr="0"/>
          <a:lstStyle>
            <a:lvl1pPr algn="ctr" rtl="0">
              <a:lnSpc>
                <a:spcPct val="85000"/>
              </a:lnSpc>
              <a:spcBef>
                <a:spcPts val="0"/>
              </a:spcBef>
              <a:spcAft>
                <a:spcPts val="0"/>
              </a:spcAft>
              <a:defRPr sz="4400" b="1">
                <a:solidFill>
                  <a:srgbClr val="FAFD00"/>
                </a:solidFill>
              </a:defRPr>
            </a:lvl1pPr>
            <a:lvl2pPr algn="ctr" rtl="0">
              <a:lnSpc>
                <a:spcPct val="85000"/>
              </a:lnSpc>
              <a:spcBef>
                <a:spcPts val="0"/>
              </a:spcBef>
              <a:spcAft>
                <a:spcPts val="0"/>
              </a:spcAft>
              <a:defRPr sz="4400" b="1">
                <a:solidFill>
                  <a:srgbClr val="FAFD00"/>
                </a:solidFill>
              </a:defRPr>
            </a:lvl2pPr>
            <a:lvl3pPr algn="ctr" rtl="0">
              <a:lnSpc>
                <a:spcPct val="85000"/>
              </a:lnSpc>
              <a:spcBef>
                <a:spcPts val="0"/>
              </a:spcBef>
              <a:spcAft>
                <a:spcPts val="0"/>
              </a:spcAft>
              <a:defRPr sz="4400" b="1">
                <a:solidFill>
                  <a:srgbClr val="FAFD00"/>
                </a:solidFill>
              </a:defRPr>
            </a:lvl3pPr>
            <a:lvl4pPr algn="ctr" rtl="0">
              <a:lnSpc>
                <a:spcPct val="85000"/>
              </a:lnSpc>
              <a:spcBef>
                <a:spcPts val="0"/>
              </a:spcBef>
              <a:spcAft>
                <a:spcPts val="0"/>
              </a:spcAft>
              <a:defRPr sz="4400" b="1">
                <a:solidFill>
                  <a:srgbClr val="FAFD00"/>
                </a:solidFill>
              </a:defRPr>
            </a:lvl4pPr>
            <a:lvl5pPr algn="ctr" rtl="0">
              <a:lnSpc>
                <a:spcPct val="85000"/>
              </a:lnSpc>
              <a:spcBef>
                <a:spcPts val="0"/>
              </a:spcBef>
              <a:spcAft>
                <a:spcPts val="0"/>
              </a:spcAft>
              <a:defRPr sz="4400" b="1">
                <a:solidFill>
                  <a:srgbClr val="FAFD00"/>
                </a:solidFill>
              </a:defRPr>
            </a:lvl5pPr>
            <a:lvl6pPr marL="457200" algn="ctr" rtl="0">
              <a:lnSpc>
                <a:spcPct val="85000"/>
              </a:lnSpc>
              <a:spcBef>
                <a:spcPts val="0"/>
              </a:spcBef>
              <a:spcAft>
                <a:spcPts val="0"/>
              </a:spcAft>
              <a:defRPr sz="4400" b="1">
                <a:solidFill>
                  <a:srgbClr val="FAFD00"/>
                </a:solidFill>
              </a:defRPr>
            </a:lvl6pPr>
            <a:lvl7pPr marL="914400" algn="ctr" rtl="0">
              <a:lnSpc>
                <a:spcPct val="85000"/>
              </a:lnSpc>
              <a:spcBef>
                <a:spcPts val="0"/>
              </a:spcBef>
              <a:spcAft>
                <a:spcPts val="0"/>
              </a:spcAft>
              <a:defRPr sz="4400" b="1">
                <a:solidFill>
                  <a:srgbClr val="FAFD00"/>
                </a:solidFill>
              </a:defRPr>
            </a:lvl7pPr>
            <a:lvl8pPr marL="1371600" algn="ctr" rtl="0">
              <a:lnSpc>
                <a:spcPct val="85000"/>
              </a:lnSpc>
              <a:spcBef>
                <a:spcPts val="0"/>
              </a:spcBef>
              <a:spcAft>
                <a:spcPts val="0"/>
              </a:spcAft>
              <a:defRPr sz="4400" b="1">
                <a:solidFill>
                  <a:srgbClr val="FAFD00"/>
                </a:solidFill>
              </a:defRPr>
            </a:lvl8pPr>
            <a:lvl9pPr marL="1828800" algn="ctr" rtl="0">
              <a:lnSpc>
                <a:spcPct val="85000"/>
              </a:lnSpc>
              <a:spcBef>
                <a:spcPts val="0"/>
              </a:spcBef>
              <a:spcAft>
                <a:spcPts val="0"/>
              </a:spcAft>
              <a:defRPr sz="4400" b="1">
                <a:solidFill>
                  <a:srgbClr val="FAFD00"/>
                </a:solidFill>
              </a:defRPr>
            </a:lvl9pPr>
          </a:lstStyle>
          <a:p>
            <a:endParaRPr/>
          </a:p>
        </p:txBody>
      </p:sp>
      <p:sp>
        <p:nvSpPr>
          <p:cNvPr id="23" name="Shape 23"/>
          <p:cNvSpPr txBox="1">
            <a:spLocks noGrp="1"/>
          </p:cNvSpPr>
          <p:nvPr>
            <p:ph type="body" idx="1"/>
          </p:nvPr>
        </p:nvSpPr>
        <p:spPr>
          <a:xfrm rot="5400000">
            <a:off x="2476499" y="342900"/>
            <a:ext cx="4114800" cy="7848599"/>
          </a:xfrm>
          <a:prstGeom prst="rect">
            <a:avLst/>
          </a:prstGeom>
          <a:noFill/>
          <a:ln>
            <a:noFill/>
          </a:ln>
        </p:spPr>
        <p:txBody>
          <a:bodyPr lIns="91425" tIns="91425" rIns="91425" bIns="91425" anchor="t" anchorCtr="0"/>
          <a:lstStyle>
            <a:lvl1pPr marL="342900" indent="-234950" algn="l" rtl="0">
              <a:spcBef>
                <a:spcPts val="560"/>
              </a:spcBef>
              <a:spcAft>
                <a:spcPts val="0"/>
              </a:spcAft>
              <a:buClr>
                <a:srgbClr val="FAFD00"/>
              </a:buClr>
              <a:buFont typeface="Arial"/>
              <a:buChar char="•"/>
              <a:defRPr sz="2800">
                <a:solidFill>
                  <a:srgbClr val="F8F8F8"/>
                </a:solidFill>
                <a:latin typeface="Arial"/>
                <a:ea typeface="Arial"/>
                <a:cs typeface="Arial"/>
                <a:sym typeface="Arial"/>
              </a:defRPr>
            </a:lvl1pPr>
            <a:lvl2pPr marL="742950" indent="-193675" algn="l" rtl="0">
              <a:spcBef>
                <a:spcPts val="480"/>
              </a:spcBef>
              <a:spcAft>
                <a:spcPts val="0"/>
              </a:spcAft>
              <a:buClr>
                <a:srgbClr val="A2D7FF"/>
              </a:buClr>
              <a:buFont typeface="Arial"/>
              <a:buChar char="•"/>
              <a:defRPr sz="2400">
                <a:solidFill>
                  <a:srgbClr val="F8F8F8"/>
                </a:solidFill>
                <a:latin typeface="Arial"/>
                <a:ea typeface="Arial"/>
                <a:cs typeface="Arial"/>
                <a:sym typeface="Arial"/>
              </a:defRPr>
            </a:lvl2pPr>
            <a:lvl3pPr marL="1143000" indent="-136525" algn="l" rtl="0">
              <a:spcBef>
                <a:spcPts val="480"/>
              </a:spcBef>
              <a:spcAft>
                <a:spcPts val="0"/>
              </a:spcAft>
              <a:buClr>
                <a:srgbClr val="FF6600"/>
              </a:buClr>
              <a:buFont typeface="Arial"/>
              <a:buChar char="•"/>
              <a:defRPr sz="2400">
                <a:solidFill>
                  <a:srgbClr val="F8F8F8"/>
                </a:solidFill>
                <a:latin typeface="Arial"/>
                <a:ea typeface="Arial"/>
                <a:cs typeface="Arial"/>
                <a:sym typeface="Arial"/>
              </a:defRPr>
            </a:lvl3pPr>
            <a:lvl4pPr marL="1600200" indent="-177800" algn="l" rtl="0">
              <a:spcBef>
                <a:spcPts val="400"/>
              </a:spcBef>
              <a:spcAft>
                <a:spcPts val="0"/>
              </a:spcAft>
              <a:buClr>
                <a:schemeClr val="accent2"/>
              </a:buClr>
              <a:buFont typeface="Arial"/>
              <a:buChar char="•"/>
              <a:defRPr sz="2000">
                <a:solidFill>
                  <a:srgbClr val="F8F8F8"/>
                </a:solidFill>
                <a:latin typeface="Arial"/>
                <a:ea typeface="Arial"/>
                <a:cs typeface="Arial"/>
                <a:sym typeface="Arial"/>
              </a:defRPr>
            </a:lvl4pPr>
            <a:lvl5pPr marL="20574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5pPr>
            <a:lvl6pPr marL="25146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6pPr>
            <a:lvl7pPr marL="29718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7pPr>
            <a:lvl8pPr marL="34290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8pPr>
            <a:lvl9pPr marL="3886200" indent="-152400" algn="l" rtl="0">
              <a:spcBef>
                <a:spcPts val="400"/>
              </a:spcBef>
              <a:spcAft>
                <a:spcPts val="0"/>
              </a:spcAft>
              <a:buClr>
                <a:schemeClr val="folHlink"/>
              </a:buClr>
              <a:buFont typeface="Arial"/>
              <a:buChar char="•"/>
              <a:defRPr sz="2000">
                <a:solidFill>
                  <a:srgbClr val="F8F8F8"/>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792288" y="4800600"/>
            <a:ext cx="5486399" cy="566737"/>
          </a:xfrm>
          <a:prstGeom prst="rect">
            <a:avLst/>
          </a:prstGeom>
          <a:noFill/>
          <a:ln>
            <a:noFill/>
          </a:ln>
        </p:spPr>
        <p:txBody>
          <a:bodyPr lIns="91425" tIns="91425" rIns="91425" bIns="91425" anchor="t" anchorCtr="0"/>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indent="0" algn="l" rtl="0">
              <a:lnSpc>
                <a:spcPct val="100000"/>
              </a:lnSpc>
              <a:spcBef>
                <a:spcPts val="0"/>
              </a:spcBef>
              <a:buClr>
                <a:srgbClr val="FFFF00"/>
              </a:buClr>
              <a:buFont typeface="Times New Roman"/>
              <a:buNone/>
              <a:defRPr sz="3200" b="0" i="0" u="none" strike="noStrike" cap="none" baseline="0">
                <a:solidFill>
                  <a:srgbClr val="FFFF00"/>
                </a:solidFill>
                <a:latin typeface="Times New Roman"/>
                <a:ea typeface="Times New Roman"/>
                <a:cs typeface="Times New Roman"/>
                <a:sym typeface="Times New Roman"/>
              </a:defRPr>
            </a:lvl1pPr>
            <a:lvl2pPr marL="457200" marR="0" indent="0" algn="l" rtl="0">
              <a:buFont typeface="Arial"/>
              <a:buNone/>
              <a:defRPr sz="2800" b="0" i="0" u="none" strike="noStrike" cap="none" baseline="0"/>
            </a:lvl2pPr>
            <a:lvl3pPr marL="914400" marR="0" indent="0" algn="l" rtl="0">
              <a:buFont typeface="Arial"/>
              <a:buNone/>
              <a:defRPr sz="2400" b="0" i="0" u="none" strike="noStrike" cap="none" baseline="0"/>
            </a:lvl3pPr>
            <a:lvl4pPr marL="1371600" marR="0" indent="0" algn="l" rtl="0">
              <a:buFont typeface="Arial"/>
              <a:buNone/>
              <a:defRPr sz="2000" b="0" i="0" u="none" strike="noStrike" cap="none" baseline="0"/>
            </a:lvl4pPr>
            <a:lvl5pPr marL="1828800" marR="0" indent="0" algn="l" rtl="0">
              <a:buFont typeface="Arial"/>
              <a:buNone/>
              <a:defRPr sz="2000" b="0" i="0" u="none" strike="noStrike" cap="none" baseline="0"/>
            </a:lvl5pPr>
            <a:lvl6pPr marL="2286000" marR="0" indent="0" algn="l" rtl="0">
              <a:buFont typeface="Arial"/>
              <a:buNone/>
              <a:defRPr sz="2000" b="0" i="0" u="none" strike="noStrike" cap="none" baseline="0"/>
            </a:lvl6pPr>
            <a:lvl7pPr marL="2743200" marR="0" indent="0" algn="l" rtl="0">
              <a:buFont typeface="Arial"/>
              <a:buNone/>
              <a:defRPr sz="2000" b="0" i="0" u="none" strike="noStrike" cap="none" baseline="0"/>
            </a:lvl7pPr>
            <a:lvl8pPr marL="3200400" marR="0" indent="0" algn="l" rtl="0">
              <a:buFont typeface="Arial"/>
              <a:buNone/>
              <a:defRPr sz="2000" b="0" i="0" u="none" strike="noStrike" cap="none" baseline="0"/>
            </a:lvl8pPr>
            <a:lvl9pPr marL="3657600" marR="0" indent="0" algn="l" rtl="0">
              <a:buFont typeface="Arial"/>
              <a:buNone/>
              <a:defRPr sz="2000" b="0" i="0" u="none" strike="noStrike" cap="none" baseline="0"/>
            </a:lvl9pPr>
          </a:lstStyle>
          <a:p>
            <a:endParaRPr/>
          </a:p>
        </p:txBody>
      </p:sp>
      <p:sp>
        <p:nvSpPr>
          <p:cNvPr id="27" name="Shape 2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3050"/>
            <a:ext cx="3008313" cy="1162049"/>
          </a:xfrm>
          <a:prstGeom prst="rect">
            <a:avLst/>
          </a:prstGeom>
          <a:noFill/>
          <a:ln>
            <a:noFill/>
          </a:ln>
        </p:spPr>
        <p:txBody>
          <a:bodyPr lIns="91425" tIns="91425" rIns="91425" bIns="91425" anchor="t" anchorCtr="0"/>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0" name="Shape 3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31" name="Shape 3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85800" y="76200"/>
            <a:ext cx="7848599" cy="1143000"/>
          </a:xfrm>
          <a:prstGeom prst="rect">
            <a:avLst/>
          </a:prstGeom>
          <a:noFill/>
          <a:ln>
            <a:noFill/>
          </a:ln>
        </p:spPr>
        <p:txBody>
          <a:bodyPr lIns="91425" tIns="91425" rIns="91425" bIns="91425" anchor="t" anchorCtr="0"/>
          <a:lstStyle>
            <a:lvl1pPr algn="ctr" rtl="0">
              <a:lnSpc>
                <a:spcPct val="85000"/>
              </a:lnSpc>
              <a:spcBef>
                <a:spcPts val="0"/>
              </a:spcBef>
              <a:spcAft>
                <a:spcPts val="0"/>
              </a:spcAft>
              <a:defRPr sz="4400" b="1">
                <a:solidFill>
                  <a:srgbClr val="FAFD00"/>
                </a:solidFill>
              </a:defRPr>
            </a:lvl1pPr>
            <a:lvl2pPr algn="ctr" rtl="0">
              <a:lnSpc>
                <a:spcPct val="85000"/>
              </a:lnSpc>
              <a:spcBef>
                <a:spcPts val="0"/>
              </a:spcBef>
              <a:spcAft>
                <a:spcPts val="0"/>
              </a:spcAft>
              <a:defRPr sz="4400" b="1">
                <a:solidFill>
                  <a:srgbClr val="FAFD00"/>
                </a:solidFill>
              </a:defRPr>
            </a:lvl2pPr>
            <a:lvl3pPr algn="ctr" rtl="0">
              <a:lnSpc>
                <a:spcPct val="85000"/>
              </a:lnSpc>
              <a:spcBef>
                <a:spcPts val="0"/>
              </a:spcBef>
              <a:spcAft>
                <a:spcPts val="0"/>
              </a:spcAft>
              <a:defRPr sz="4400" b="1">
                <a:solidFill>
                  <a:srgbClr val="FAFD00"/>
                </a:solidFill>
              </a:defRPr>
            </a:lvl3pPr>
            <a:lvl4pPr algn="ctr" rtl="0">
              <a:lnSpc>
                <a:spcPct val="85000"/>
              </a:lnSpc>
              <a:spcBef>
                <a:spcPts val="0"/>
              </a:spcBef>
              <a:spcAft>
                <a:spcPts val="0"/>
              </a:spcAft>
              <a:defRPr sz="4400" b="1">
                <a:solidFill>
                  <a:srgbClr val="FAFD00"/>
                </a:solidFill>
              </a:defRPr>
            </a:lvl4pPr>
            <a:lvl5pPr algn="ctr" rtl="0">
              <a:lnSpc>
                <a:spcPct val="85000"/>
              </a:lnSpc>
              <a:spcBef>
                <a:spcPts val="0"/>
              </a:spcBef>
              <a:spcAft>
                <a:spcPts val="0"/>
              </a:spcAft>
              <a:defRPr sz="4400" b="1">
                <a:solidFill>
                  <a:srgbClr val="FAFD00"/>
                </a:solidFill>
              </a:defRPr>
            </a:lvl5pPr>
            <a:lvl6pPr marL="457200" algn="ctr" rtl="0">
              <a:lnSpc>
                <a:spcPct val="85000"/>
              </a:lnSpc>
              <a:spcBef>
                <a:spcPts val="0"/>
              </a:spcBef>
              <a:spcAft>
                <a:spcPts val="0"/>
              </a:spcAft>
              <a:defRPr sz="4400" b="1">
                <a:solidFill>
                  <a:srgbClr val="FAFD00"/>
                </a:solidFill>
              </a:defRPr>
            </a:lvl6pPr>
            <a:lvl7pPr marL="914400" algn="ctr" rtl="0">
              <a:lnSpc>
                <a:spcPct val="85000"/>
              </a:lnSpc>
              <a:spcBef>
                <a:spcPts val="0"/>
              </a:spcBef>
              <a:spcAft>
                <a:spcPts val="0"/>
              </a:spcAft>
              <a:defRPr sz="4400" b="1">
                <a:solidFill>
                  <a:srgbClr val="FAFD00"/>
                </a:solidFill>
              </a:defRPr>
            </a:lvl7pPr>
            <a:lvl8pPr marL="1371600" algn="ctr" rtl="0">
              <a:lnSpc>
                <a:spcPct val="85000"/>
              </a:lnSpc>
              <a:spcBef>
                <a:spcPts val="0"/>
              </a:spcBef>
              <a:spcAft>
                <a:spcPts val="0"/>
              </a:spcAft>
              <a:defRPr sz="4400" b="1">
                <a:solidFill>
                  <a:srgbClr val="FAFD00"/>
                </a:solidFill>
              </a:defRPr>
            </a:lvl8pPr>
            <a:lvl9pPr marL="1828800" algn="ctr" rtl="0">
              <a:lnSpc>
                <a:spcPct val="85000"/>
              </a:lnSpc>
              <a:spcBef>
                <a:spcPts val="0"/>
              </a:spcBef>
              <a:spcAft>
                <a:spcPts val="0"/>
              </a:spcAft>
              <a:defRPr sz="4400" b="1">
                <a:solidFill>
                  <a:srgbClr val="FAFD00"/>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76200"/>
            <a:ext cx="7848599" cy="1143000"/>
          </a:xfrm>
          <a:prstGeom prst="rect">
            <a:avLst/>
          </a:prstGeom>
          <a:noFill/>
          <a:ln>
            <a:noFill/>
          </a:ln>
        </p:spPr>
        <p:txBody>
          <a:bodyPr lIns="91425" tIns="91425" rIns="91425" bIns="91425" anchor="t" anchorCtr="0"/>
          <a:lstStyle>
            <a:lvl1pPr algn="ctr" rtl="0">
              <a:lnSpc>
                <a:spcPct val="85000"/>
              </a:lnSpc>
              <a:spcBef>
                <a:spcPts val="0"/>
              </a:spcBef>
              <a:spcAft>
                <a:spcPts val="0"/>
              </a:spcAft>
              <a:defRPr sz="4400" b="1">
                <a:solidFill>
                  <a:srgbClr val="FAFD00"/>
                </a:solidFill>
              </a:defRPr>
            </a:lvl1pPr>
            <a:lvl2pPr algn="ctr" rtl="0">
              <a:lnSpc>
                <a:spcPct val="85000"/>
              </a:lnSpc>
              <a:spcBef>
                <a:spcPts val="0"/>
              </a:spcBef>
              <a:spcAft>
                <a:spcPts val="0"/>
              </a:spcAft>
              <a:defRPr sz="4400" b="1">
                <a:solidFill>
                  <a:srgbClr val="FAFD00"/>
                </a:solidFill>
              </a:defRPr>
            </a:lvl2pPr>
            <a:lvl3pPr algn="ctr" rtl="0">
              <a:lnSpc>
                <a:spcPct val="85000"/>
              </a:lnSpc>
              <a:spcBef>
                <a:spcPts val="0"/>
              </a:spcBef>
              <a:spcAft>
                <a:spcPts val="0"/>
              </a:spcAft>
              <a:defRPr sz="4400" b="1">
                <a:solidFill>
                  <a:srgbClr val="FAFD00"/>
                </a:solidFill>
              </a:defRPr>
            </a:lvl3pPr>
            <a:lvl4pPr algn="ctr" rtl="0">
              <a:lnSpc>
                <a:spcPct val="85000"/>
              </a:lnSpc>
              <a:spcBef>
                <a:spcPts val="0"/>
              </a:spcBef>
              <a:spcAft>
                <a:spcPts val="0"/>
              </a:spcAft>
              <a:defRPr sz="4400" b="1">
                <a:solidFill>
                  <a:srgbClr val="FAFD00"/>
                </a:solidFill>
              </a:defRPr>
            </a:lvl4pPr>
            <a:lvl5pPr algn="ctr" rtl="0">
              <a:lnSpc>
                <a:spcPct val="85000"/>
              </a:lnSpc>
              <a:spcBef>
                <a:spcPts val="0"/>
              </a:spcBef>
              <a:spcAft>
                <a:spcPts val="0"/>
              </a:spcAft>
              <a:defRPr sz="4400" b="1">
                <a:solidFill>
                  <a:srgbClr val="FAFD00"/>
                </a:solidFill>
              </a:defRPr>
            </a:lvl5pPr>
            <a:lvl6pPr marL="457200" algn="ctr" rtl="0">
              <a:lnSpc>
                <a:spcPct val="85000"/>
              </a:lnSpc>
              <a:spcBef>
                <a:spcPts val="0"/>
              </a:spcBef>
              <a:spcAft>
                <a:spcPts val="0"/>
              </a:spcAft>
              <a:defRPr sz="4400" b="1">
                <a:solidFill>
                  <a:srgbClr val="FAFD00"/>
                </a:solidFill>
              </a:defRPr>
            </a:lvl6pPr>
            <a:lvl7pPr marL="914400" algn="ctr" rtl="0">
              <a:lnSpc>
                <a:spcPct val="85000"/>
              </a:lnSpc>
              <a:spcBef>
                <a:spcPts val="0"/>
              </a:spcBef>
              <a:spcAft>
                <a:spcPts val="0"/>
              </a:spcAft>
              <a:defRPr sz="4400" b="1">
                <a:solidFill>
                  <a:srgbClr val="FAFD00"/>
                </a:solidFill>
              </a:defRPr>
            </a:lvl7pPr>
            <a:lvl8pPr marL="1371600" algn="ctr" rtl="0">
              <a:lnSpc>
                <a:spcPct val="85000"/>
              </a:lnSpc>
              <a:spcBef>
                <a:spcPts val="0"/>
              </a:spcBef>
              <a:spcAft>
                <a:spcPts val="0"/>
              </a:spcAft>
              <a:defRPr sz="4400" b="1">
                <a:solidFill>
                  <a:srgbClr val="FAFD00"/>
                </a:solidFill>
              </a:defRPr>
            </a:lvl8pPr>
            <a:lvl9pPr marL="1828800" algn="ctr" rtl="0">
              <a:lnSpc>
                <a:spcPct val="85000"/>
              </a:lnSpc>
              <a:spcBef>
                <a:spcPts val="0"/>
              </a:spcBef>
              <a:spcAft>
                <a:spcPts val="0"/>
              </a:spcAft>
              <a:defRPr sz="4400" b="1">
                <a:solidFill>
                  <a:srgbClr val="FAFD00"/>
                </a:solidFill>
              </a:defRPr>
            </a:lvl9pPr>
          </a:lstStyle>
          <a:p>
            <a:endParaRPr/>
          </a:p>
        </p:txBody>
      </p:sp>
      <p:sp>
        <p:nvSpPr>
          <p:cNvPr id="43" name="Shape 43"/>
          <p:cNvSpPr txBox="1">
            <a:spLocks noGrp="1"/>
          </p:cNvSpPr>
          <p:nvPr>
            <p:ph type="body" idx="1"/>
          </p:nvPr>
        </p:nvSpPr>
        <p:spPr>
          <a:xfrm>
            <a:off x="609600" y="2209800"/>
            <a:ext cx="3848099" cy="41148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4" name="Shape 44"/>
          <p:cNvSpPr txBox="1">
            <a:spLocks noGrp="1"/>
          </p:cNvSpPr>
          <p:nvPr>
            <p:ph type="body" idx="2"/>
          </p:nvPr>
        </p:nvSpPr>
        <p:spPr>
          <a:xfrm>
            <a:off x="4610100" y="2209800"/>
            <a:ext cx="3848099" cy="4114800"/>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7" name="Shape 47"/>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2185D"/>
            </a:gs>
            <a:gs pos="100000">
              <a:schemeClr val="lt1"/>
            </a:gs>
          </a:gsLst>
          <a:lin ang="5400000" scaled="0"/>
        </a:gradFill>
        <a:effectLst/>
      </p:bgPr>
    </p:bg>
    <p:spTree>
      <p:nvGrpSpPr>
        <p:cNvPr id="1" name="Shape 8"/>
        <p:cNvGrpSpPr/>
        <p:nvPr/>
      </p:nvGrpSpPr>
      <p:grpSpPr>
        <a:xfrm>
          <a:off x="0" y="0"/>
          <a:ext cx="0" cy="0"/>
          <a:chOff x="0" y="0"/>
          <a:chExt cx="0" cy="0"/>
        </a:xfrm>
      </p:grpSpPr>
      <p:sp>
        <p:nvSpPr>
          <p:cNvPr id="9" name="Shape 9"/>
          <p:cNvSpPr/>
          <p:nvPr/>
        </p:nvSpPr>
        <p:spPr>
          <a:xfrm>
            <a:off x="0" y="0"/>
            <a:ext cx="9142411" cy="6856412"/>
          </a:xfrm>
          <a:prstGeom prst="rect">
            <a:avLst/>
          </a:prstGeom>
          <a:blipFill>
            <a:blip r:embed="rId13"/>
            <a:stretch>
              <a:fillRect/>
            </a:stretch>
          </a:blipFill>
        </p:spPr>
      </p:sp>
      <p:sp>
        <p:nvSpPr>
          <p:cNvPr id="10" name="Shape 10"/>
          <p:cNvSpPr txBox="1">
            <a:spLocks noGrp="1"/>
          </p:cNvSpPr>
          <p:nvPr>
            <p:ph type="dt" idx="10"/>
          </p:nvPr>
        </p:nvSpPr>
        <p:spPr>
          <a:xfrm>
            <a:off x="685800" y="6248400"/>
            <a:ext cx="1904999" cy="457200"/>
          </a:xfrm>
          <a:prstGeom prst="rect">
            <a:avLst/>
          </a:prstGeom>
          <a:noFill/>
          <a:ln>
            <a:noFill/>
          </a:ln>
        </p:spPr>
        <p:txBody>
          <a:bodyPr lIns="91425" tIns="91425" rIns="91425" bIns="91425" anchor="ctr" anchorCtr="0"/>
          <a:lstStyle>
            <a:lvl1pPr marL="0" marR="0" indent="0" algn="l" rtl="0">
              <a:lnSpc>
                <a:spcPct val="100000"/>
              </a:lnSpc>
              <a:spcBef>
                <a:spcPts val="0"/>
              </a:spcBef>
              <a:defRPr sz="1400" b="0" i="0" u="none" strike="noStrike" cap="none" baseline="0">
                <a:solidFill>
                  <a:srgbClr val="FFFF00"/>
                </a:solidFill>
                <a:latin typeface="Times New Roman"/>
                <a:ea typeface="Times New Roman"/>
                <a:cs typeface="Times New Roman"/>
                <a:sym typeface="Times New Roman"/>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1" name="Shape 11"/>
          <p:cNvSpPr txBox="1">
            <a:spLocks noGrp="1"/>
          </p:cNvSpPr>
          <p:nvPr>
            <p:ph type="ftr" idx="11"/>
          </p:nvPr>
        </p:nvSpPr>
        <p:spPr>
          <a:xfrm>
            <a:off x="3124200" y="6248400"/>
            <a:ext cx="2895600" cy="457200"/>
          </a:xfrm>
          <a:prstGeom prst="rect">
            <a:avLst/>
          </a:prstGeom>
          <a:noFill/>
          <a:ln>
            <a:noFill/>
          </a:ln>
        </p:spPr>
        <p:txBody>
          <a:bodyPr lIns="91425" tIns="91425" rIns="91425" bIns="91425" anchor="ctr" anchorCtr="0"/>
          <a:lstStyle>
            <a:lvl1pPr marL="0" marR="0" indent="0" algn="ctr" rtl="0">
              <a:lnSpc>
                <a:spcPct val="100000"/>
              </a:lnSpc>
              <a:spcBef>
                <a:spcPts val="0"/>
              </a:spcBef>
              <a:defRPr sz="1400" b="0" i="0" u="none" strike="noStrike" cap="none" baseline="0">
                <a:solidFill>
                  <a:srgbClr val="FFFF00"/>
                </a:solidFill>
                <a:latin typeface="Times New Roman"/>
                <a:ea typeface="Times New Roman"/>
                <a:cs typeface="Times New Roman"/>
                <a:sym typeface="Times New Roman"/>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2" name="Shape 12"/>
          <p:cNvSpPr txBox="1">
            <a:spLocks noGrp="1"/>
          </p:cNvSpPr>
          <p:nvPr>
            <p:ph type="sldNum" idx="12"/>
          </p:nvPr>
        </p:nvSpPr>
        <p:spPr>
          <a:xfrm>
            <a:off x="6553200" y="6248400"/>
            <a:ext cx="1904999" cy="457200"/>
          </a:xfrm>
          <a:prstGeom prst="rect">
            <a:avLst/>
          </a:prstGeom>
          <a:noFill/>
          <a:ln>
            <a:noFill/>
          </a:ln>
        </p:spPr>
        <p:txBody>
          <a:bodyPr lIns="91425" tIns="91425" rIns="91425" bIns="91425" anchor="ctr" anchorCtr="0"/>
          <a:lstStyle>
            <a:lvl1pPr marL="0" marR="0" indent="0" algn="r" rtl="0">
              <a:lnSpc>
                <a:spcPct val="100000"/>
              </a:lnSpc>
              <a:spcBef>
                <a:spcPts val="0"/>
              </a:spcBef>
              <a:defRPr sz="1400" b="0" i="0" u="none" strike="noStrike" cap="none" baseline="0">
                <a:solidFill>
                  <a:srgbClr val="FFFF00"/>
                </a:solidFill>
                <a:latin typeface="Times New Roman"/>
                <a:ea typeface="Times New Roman"/>
                <a:cs typeface="Times New Roman"/>
                <a:sym typeface="Times New Roman"/>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3" name="Shape 13"/>
          <p:cNvSpPr txBox="1"/>
          <p:nvPr/>
        </p:nvSpPr>
        <p:spPr>
          <a:xfrm>
            <a:off x="0" y="1428750"/>
            <a:ext cx="9132886" cy="74611"/>
          </a:xfrm>
          <a:prstGeom prst="rect">
            <a:avLst/>
          </a:prstGeom>
          <a:gradFill>
            <a:gsLst>
              <a:gs pos="0">
                <a:srgbClr val="063DE8"/>
              </a:gs>
              <a:gs pos="100000">
                <a:srgbClr val="5077EF"/>
              </a:gs>
            </a:gsLst>
            <a:lin ang="0" scaled="0"/>
          </a:gradFill>
          <a:ln>
            <a:noFill/>
          </a:ln>
        </p:spPr>
        <p:txBody>
          <a:bodyPr lIns="91425" tIns="45700" rIns="91425" bIns="45700" anchor="ctr" anchorCtr="0">
            <a:spAutoFit/>
          </a:bodyPr>
          <a:lstStyle/>
          <a:p>
            <a:endParaRPr/>
          </a:p>
        </p:txBody>
      </p:sp>
      <p:sp>
        <p:nvSpPr>
          <p:cNvPr id="14" name="Shape 14"/>
          <p:cNvSpPr txBox="1"/>
          <p:nvPr/>
        </p:nvSpPr>
        <p:spPr>
          <a:xfrm>
            <a:off x="0" y="1543050"/>
            <a:ext cx="9132886" cy="38099"/>
          </a:xfrm>
          <a:prstGeom prst="rect">
            <a:avLst/>
          </a:prstGeom>
          <a:solidFill>
            <a:srgbClr val="FFFFFF"/>
          </a:solidFill>
          <a:ln>
            <a:noFill/>
          </a:ln>
        </p:spPr>
        <p:txBody>
          <a:bodyPr lIns="91425" tIns="45700" rIns="91425" bIns="45700" anchor="ctr" anchorCtr="0">
            <a:spAutoFit/>
          </a:bodyPr>
          <a:lstStyle/>
          <a:p>
            <a:endParaRPr/>
          </a:p>
        </p:txBody>
      </p:sp>
      <p:sp>
        <p:nvSpPr>
          <p:cNvPr id="15" name="Shape 15"/>
          <p:cNvSpPr txBox="1">
            <a:spLocks noGrp="1"/>
          </p:cNvSpPr>
          <p:nvPr>
            <p:ph type="title"/>
          </p:nvPr>
        </p:nvSpPr>
        <p:spPr>
          <a:xfrm>
            <a:off x="685800" y="76200"/>
            <a:ext cx="7848599" cy="1143000"/>
          </a:xfrm>
          <a:prstGeom prst="rect">
            <a:avLst/>
          </a:prstGeom>
          <a:noFill/>
          <a:ln>
            <a:noFill/>
          </a:ln>
        </p:spPr>
        <p:txBody>
          <a:bodyPr lIns="91425" tIns="91425" rIns="91425" bIns="91425" anchor="b" anchorCtr="0"/>
          <a:lstStyle>
            <a:lvl1pPr marL="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1pPr>
            <a:lvl2pPr marL="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2pPr>
            <a:lvl3pPr marL="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3pPr>
            <a:lvl4pPr marL="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4pPr>
            <a:lvl5pPr marL="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5pPr>
            <a:lvl6pPr marL="45720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6pPr>
            <a:lvl7pPr marL="91440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7pPr>
            <a:lvl8pPr marL="137160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8pPr>
            <a:lvl9pPr marL="1828800" marR="0" indent="0" algn="ctr" rtl="0">
              <a:lnSpc>
                <a:spcPct val="85000"/>
              </a:lnSpc>
              <a:spcBef>
                <a:spcPts val="0"/>
              </a:spcBef>
              <a:spcAft>
                <a:spcPts val="0"/>
              </a:spcAft>
              <a:defRPr sz="4400" b="1" i="0" u="none" strike="noStrike" cap="none" baseline="0">
                <a:solidFill>
                  <a:srgbClr val="FAFD00"/>
                </a:solidFill>
                <a:latin typeface="Arial"/>
                <a:ea typeface="Arial"/>
                <a:cs typeface="Arial"/>
                <a:sym typeface="Arial"/>
              </a:defRPr>
            </a:lvl9pPr>
          </a:lstStyle>
          <a:p>
            <a:endParaRPr/>
          </a:p>
        </p:txBody>
      </p:sp>
      <p:sp>
        <p:nvSpPr>
          <p:cNvPr id="16" name="Shape 16"/>
          <p:cNvSpPr txBox="1">
            <a:spLocks noGrp="1"/>
          </p:cNvSpPr>
          <p:nvPr>
            <p:ph type="body" idx="1"/>
          </p:nvPr>
        </p:nvSpPr>
        <p:spPr>
          <a:xfrm>
            <a:off x="609600" y="2209800"/>
            <a:ext cx="7848599" cy="4114800"/>
          </a:xfrm>
          <a:prstGeom prst="rect">
            <a:avLst/>
          </a:prstGeom>
          <a:noFill/>
          <a:ln>
            <a:noFill/>
          </a:ln>
        </p:spPr>
        <p:txBody>
          <a:bodyPr lIns="91425" tIns="91425" rIns="91425" bIns="91425" anchor="t" anchorCtr="0"/>
          <a:lstStyle>
            <a:lvl1pPr marL="342900" marR="0" indent="-234950" algn="l" rtl="0">
              <a:spcBef>
                <a:spcPts val="560"/>
              </a:spcBef>
              <a:spcAft>
                <a:spcPts val="0"/>
              </a:spcAft>
              <a:buClr>
                <a:srgbClr val="FAFD00"/>
              </a:buClr>
              <a:buFont typeface="Arial"/>
              <a:buChar char="•"/>
              <a:defRPr sz="2800" b="0" i="0" u="none" strike="noStrike" cap="none" baseline="0">
                <a:solidFill>
                  <a:srgbClr val="F8F8F8"/>
                </a:solidFill>
                <a:latin typeface="Arial"/>
                <a:ea typeface="Arial"/>
                <a:cs typeface="Arial"/>
                <a:sym typeface="Arial"/>
              </a:defRPr>
            </a:lvl1pPr>
            <a:lvl2pPr marL="742950" marR="0" indent="-193675" algn="l" rtl="0">
              <a:spcBef>
                <a:spcPts val="480"/>
              </a:spcBef>
              <a:spcAft>
                <a:spcPts val="0"/>
              </a:spcAft>
              <a:buClr>
                <a:srgbClr val="A2D7FF"/>
              </a:buClr>
              <a:buFont typeface="Arial"/>
              <a:buChar char="•"/>
              <a:defRPr sz="2400" b="0" i="0" u="none" strike="noStrike" cap="none" baseline="0">
                <a:solidFill>
                  <a:srgbClr val="F8F8F8"/>
                </a:solidFill>
                <a:latin typeface="Arial"/>
                <a:ea typeface="Arial"/>
                <a:cs typeface="Arial"/>
                <a:sym typeface="Arial"/>
              </a:defRPr>
            </a:lvl2pPr>
            <a:lvl3pPr marL="1143000" marR="0" indent="-136525" algn="l" rtl="0">
              <a:spcBef>
                <a:spcPts val="480"/>
              </a:spcBef>
              <a:spcAft>
                <a:spcPts val="0"/>
              </a:spcAft>
              <a:buClr>
                <a:srgbClr val="FF6600"/>
              </a:buClr>
              <a:buFont typeface="Arial"/>
              <a:buChar char="•"/>
              <a:defRPr sz="2400" b="0" i="0" u="none" strike="noStrike" cap="none" baseline="0">
                <a:solidFill>
                  <a:srgbClr val="F8F8F8"/>
                </a:solidFill>
                <a:latin typeface="Arial"/>
                <a:ea typeface="Arial"/>
                <a:cs typeface="Arial"/>
                <a:sym typeface="Arial"/>
              </a:defRPr>
            </a:lvl3pPr>
            <a:lvl4pPr marL="1600200" marR="0" indent="-177800" algn="l" rtl="0">
              <a:spcBef>
                <a:spcPts val="400"/>
              </a:spcBef>
              <a:spcAft>
                <a:spcPts val="0"/>
              </a:spcAft>
              <a:buClr>
                <a:schemeClr val="accent2"/>
              </a:buClr>
              <a:buFont typeface="Arial"/>
              <a:buChar char="•"/>
              <a:defRPr sz="2000" b="0" i="0" u="none" strike="noStrike" cap="none" baseline="0">
                <a:solidFill>
                  <a:srgbClr val="F8F8F8"/>
                </a:solidFill>
                <a:latin typeface="Arial"/>
                <a:ea typeface="Arial"/>
                <a:cs typeface="Arial"/>
                <a:sym typeface="Arial"/>
              </a:defRPr>
            </a:lvl4pPr>
            <a:lvl5pPr marL="2057400" marR="0" indent="-152400" algn="l" rtl="0">
              <a:spcBef>
                <a:spcPts val="400"/>
              </a:spcBef>
              <a:spcAft>
                <a:spcPts val="0"/>
              </a:spcAft>
              <a:buClr>
                <a:schemeClr val="folHlink"/>
              </a:buClr>
              <a:buFont typeface="Arial"/>
              <a:buChar char="•"/>
              <a:defRPr sz="2000" b="0" i="0" u="none" strike="noStrike" cap="none" baseline="0">
                <a:solidFill>
                  <a:srgbClr val="F8F8F8"/>
                </a:solidFill>
                <a:latin typeface="Arial"/>
                <a:ea typeface="Arial"/>
                <a:cs typeface="Arial"/>
                <a:sym typeface="Arial"/>
              </a:defRPr>
            </a:lvl5pPr>
            <a:lvl6pPr marL="2514600" marR="0" indent="-152400" algn="l" rtl="0">
              <a:spcBef>
                <a:spcPts val="400"/>
              </a:spcBef>
              <a:spcAft>
                <a:spcPts val="0"/>
              </a:spcAft>
              <a:buClr>
                <a:schemeClr val="folHlink"/>
              </a:buClr>
              <a:buFont typeface="Arial"/>
              <a:buChar char="•"/>
              <a:defRPr sz="2000" b="0" i="0" u="none" strike="noStrike" cap="none" baseline="0">
                <a:solidFill>
                  <a:srgbClr val="F8F8F8"/>
                </a:solidFill>
                <a:latin typeface="Arial"/>
                <a:ea typeface="Arial"/>
                <a:cs typeface="Arial"/>
                <a:sym typeface="Arial"/>
              </a:defRPr>
            </a:lvl6pPr>
            <a:lvl7pPr marL="2971800" marR="0" indent="-152400" algn="l" rtl="0">
              <a:spcBef>
                <a:spcPts val="400"/>
              </a:spcBef>
              <a:spcAft>
                <a:spcPts val="0"/>
              </a:spcAft>
              <a:buClr>
                <a:schemeClr val="folHlink"/>
              </a:buClr>
              <a:buFont typeface="Arial"/>
              <a:buChar char="•"/>
              <a:defRPr sz="2000" b="0" i="0" u="none" strike="noStrike" cap="none" baseline="0">
                <a:solidFill>
                  <a:srgbClr val="F8F8F8"/>
                </a:solidFill>
                <a:latin typeface="Arial"/>
                <a:ea typeface="Arial"/>
                <a:cs typeface="Arial"/>
                <a:sym typeface="Arial"/>
              </a:defRPr>
            </a:lvl7pPr>
            <a:lvl8pPr marL="3429000" marR="0" indent="-152400" algn="l" rtl="0">
              <a:spcBef>
                <a:spcPts val="400"/>
              </a:spcBef>
              <a:spcAft>
                <a:spcPts val="0"/>
              </a:spcAft>
              <a:buClr>
                <a:schemeClr val="folHlink"/>
              </a:buClr>
              <a:buFont typeface="Arial"/>
              <a:buChar char="•"/>
              <a:defRPr sz="2000" b="0" i="0" u="none" strike="noStrike" cap="none" baseline="0">
                <a:solidFill>
                  <a:srgbClr val="F8F8F8"/>
                </a:solidFill>
                <a:latin typeface="Arial"/>
                <a:ea typeface="Arial"/>
                <a:cs typeface="Arial"/>
                <a:sym typeface="Arial"/>
              </a:defRPr>
            </a:lvl8pPr>
            <a:lvl9pPr marL="3886200" marR="0" indent="-152400" algn="l" rtl="0">
              <a:spcBef>
                <a:spcPts val="400"/>
              </a:spcBef>
              <a:spcAft>
                <a:spcPts val="0"/>
              </a:spcAft>
              <a:buClr>
                <a:schemeClr val="folHlink"/>
              </a:buClr>
              <a:buFont typeface="Arial"/>
              <a:buChar char="•"/>
              <a:defRPr sz="2000" b="0" i="0" u="none" strike="noStrike" cap="none" baseline="0">
                <a:solidFill>
                  <a:srgbClr val="F8F8F8"/>
                </a:solidFill>
                <a:latin typeface="Arial"/>
                <a:ea typeface="Arial"/>
                <a:cs typeface="Arial"/>
                <a:sym typeface="Arial"/>
              </a:defRPr>
            </a:lvl9pPr>
          </a:lstStyle>
          <a:p>
            <a:endParaRPr/>
          </a:p>
        </p:txBody>
      </p:sp>
      <p:sp>
        <p:nvSpPr>
          <p:cNvPr id="17" name="Shape 17"/>
          <p:cNvSpPr/>
          <p:nvPr/>
        </p:nvSpPr>
        <p:spPr>
          <a:xfrm>
            <a:off x="84136" y="133350"/>
            <a:ext cx="1231899" cy="1239837"/>
          </a:xfrm>
          <a:prstGeom prst="rect">
            <a:avLst/>
          </a:prstGeom>
          <a:blipFill>
            <a:blip r:embed="rId14"/>
            <a:stretch>
              <a:fillRect/>
            </a:stretch>
          </a:blipFill>
        </p:spPr>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www.unidata.ucar.edu/software/netcdf/"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hyperlink" Target="http://www.cpc.ncep.noaa.gov/products/wesley/wgrib2/compile_questions.html" TargetMode="External"/><Relationship Id="rId5" Type="http://schemas.openxmlformats.org/officeDocument/2006/relationships/hyperlink" Target="http://www.star.nesdis.noaa.gov/smcd/spb/CRTM/" TargetMode="External"/><Relationship Id="rId4" Type="http://schemas.openxmlformats.org/officeDocument/2006/relationships/hyperlink" Target="http://www.hdfgroup.org/HDF5/"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02" name="Shape 102"/>
          <p:cNvSpPr txBox="1">
            <a:spLocks noGrp="1"/>
          </p:cNvSpPr>
          <p:nvPr>
            <p:ph type="ctrTitle"/>
          </p:nvPr>
        </p:nvSpPr>
        <p:spPr>
          <a:xfrm>
            <a:off x="152400" y="2438400"/>
            <a:ext cx="8839199" cy="838199"/>
          </a:xfrm>
          <a:prstGeom prst="rect">
            <a:avLst/>
          </a:prstGeom>
          <a:noFill/>
          <a:ln>
            <a:noFill/>
          </a:ln>
        </p:spPr>
        <p:txBody>
          <a:bodyPr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How to Run the AIT Framework </a:t>
            </a:r>
          </a:p>
        </p:txBody>
      </p:sp>
      <p:sp>
        <p:nvSpPr>
          <p:cNvPr id="103" name="Shape 103"/>
          <p:cNvSpPr txBox="1">
            <a:spLocks noGrp="1"/>
          </p:cNvSpPr>
          <p:nvPr>
            <p:ph type="subTitle" idx="1"/>
          </p:nvPr>
        </p:nvSpPr>
        <p:spPr>
          <a:xfrm>
            <a:off x="1371600" y="3352800"/>
            <a:ext cx="6400799" cy="1752600"/>
          </a:xfrm>
          <a:prstGeom prst="rect">
            <a:avLst/>
          </a:prstGeom>
          <a:noFill/>
          <a:ln>
            <a:noFill/>
          </a:ln>
        </p:spPr>
        <p:txBody>
          <a:bodyPr lIns="92075" tIns="46025" rIns="92075" bIns="46025" anchor="t" anchorCtr="0">
            <a:spAutoFit/>
          </a:bodyPr>
          <a:lstStyle/>
          <a:p>
            <a:pPr marL="0" marR="0" lvl="0" indent="0" algn="ctr" rtl="0">
              <a:spcBef>
                <a:spcPts val="480"/>
              </a:spcBef>
              <a:spcAft>
                <a:spcPts val="0"/>
              </a:spcAft>
              <a:buClr>
                <a:srgbClr val="FAFD00"/>
              </a:buClr>
              <a:buSzPct val="25000"/>
              <a:buFont typeface="Arial"/>
              <a:buNone/>
            </a:pPr>
            <a:r>
              <a:rPr lang="x-none" sz="2400" b="0" i="0" u="none" strike="noStrike" cap="none" baseline="0">
                <a:solidFill>
                  <a:srgbClr val="F8F8F8"/>
                </a:solidFill>
                <a:latin typeface="Arial"/>
                <a:ea typeface="Arial"/>
                <a:cs typeface="Arial"/>
                <a:sym typeface="Arial"/>
              </a:rPr>
              <a:t>Framework Questions &amp; Bug Reports </a:t>
            </a:r>
          </a:p>
          <a:p>
            <a:pPr marL="0" marR="0" lvl="0" indent="0" algn="ctr" rtl="0">
              <a:spcBef>
                <a:spcPts val="480"/>
              </a:spcBef>
              <a:spcAft>
                <a:spcPts val="0"/>
              </a:spcAft>
              <a:buClr>
                <a:srgbClr val="FAFD00"/>
              </a:buClr>
              <a:buSzPct val="25000"/>
              <a:buFont typeface="Arial"/>
              <a:buNone/>
            </a:pPr>
            <a:r>
              <a:rPr lang="x-none" sz="2400" b="0" i="0" u="none" strike="noStrike" cap="none" baseline="0">
                <a:solidFill>
                  <a:srgbClr val="F8F8F8"/>
                </a:solidFill>
                <a:latin typeface="Arial"/>
                <a:ea typeface="Arial"/>
                <a:cs typeface="Arial"/>
                <a:sym typeface="Arial"/>
              </a:rPr>
              <a:t>Contact: shanna.sampson@noaa.gov</a:t>
            </a:r>
          </a:p>
          <a:p>
            <a:endParaRPr dirty="0"/>
          </a:p>
          <a:p>
            <a:pPr marL="0" marR="0" lvl="0" indent="0" algn="ctr" rtl="0">
              <a:spcBef>
                <a:spcPts val="480"/>
              </a:spcBef>
              <a:spcAft>
                <a:spcPts val="0"/>
              </a:spcAft>
              <a:buClr>
                <a:srgbClr val="FAFD00"/>
              </a:buClr>
              <a:buSzPct val="25000"/>
              <a:buFont typeface="Arial"/>
              <a:buNone/>
            </a:pPr>
            <a:r>
              <a:rPr lang="x-none" sz="2400" b="0" i="0" u="none" strike="noStrike" cap="none" baseline="0">
                <a:solidFill>
                  <a:srgbClr val="F8F8F8"/>
                </a:solidFill>
                <a:latin typeface="Arial"/>
                <a:ea typeface="Arial"/>
                <a:cs typeface="Arial"/>
                <a:sym typeface="Arial"/>
              </a:rPr>
              <a:t>ClearCase Questions</a:t>
            </a:r>
          </a:p>
          <a:p>
            <a:pPr marL="0" marR="0" lvl="0" indent="0" algn="ctr" rtl="0">
              <a:spcBef>
                <a:spcPts val="480"/>
              </a:spcBef>
              <a:spcAft>
                <a:spcPts val="0"/>
              </a:spcAft>
              <a:buClr>
                <a:srgbClr val="FAFD00"/>
              </a:buClr>
              <a:buSzPct val="25000"/>
              <a:buFont typeface="Arial"/>
              <a:buNone/>
            </a:pPr>
            <a:r>
              <a:rPr lang="x-none" sz="2400" b="0" i="0" u="none" strike="noStrike" cap="none" baseline="0">
                <a:solidFill>
                  <a:srgbClr val="F8F8F8"/>
                </a:solidFill>
                <a:latin typeface="Arial"/>
                <a:ea typeface="Arial"/>
                <a:cs typeface="Arial"/>
                <a:sym typeface="Arial"/>
              </a:rPr>
              <a:t>Contact: yunhui.zhao@noaa.gov</a:t>
            </a:r>
          </a:p>
          <a:p>
            <a:endParaRPr dirty="0"/>
          </a:p>
        </p:txBody>
      </p:sp>
      <p:sp>
        <p:nvSpPr>
          <p:cNvPr id="104" name="Shape 104"/>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0"/>
            <a:ext cx="7848599" cy="4419600"/>
          </a:xfrm>
        </p:spPr>
        <p:txBody>
          <a:bodyPr/>
          <a:lstStyle/>
          <a:p>
            <a:r>
              <a:rPr lang="en-US" dirty="0" smtClean="0"/>
              <a:t>Now you should have “pcf_framework.exe” in your top-level “</a:t>
            </a:r>
            <a:r>
              <a:rPr lang="en-US" dirty="0" err="1" smtClean="0"/>
              <a:t>AIT_Framework</a:t>
            </a:r>
            <a:r>
              <a:rPr lang="en-US" dirty="0" smtClean="0"/>
              <a:t>” directory.</a:t>
            </a:r>
          </a:p>
          <a:p>
            <a:endParaRPr lang="en-US" dirty="0" smtClean="0"/>
          </a:p>
          <a:p>
            <a:r>
              <a:rPr lang="en-US" dirty="0" smtClean="0"/>
              <a:t>This test case will utilize the sample configuration file called “demo.cfg”.</a:t>
            </a:r>
          </a:p>
          <a:p>
            <a:endParaRPr lang="en-US" dirty="0" smtClean="0"/>
          </a:p>
          <a:p>
            <a:r>
              <a:rPr lang="en-US" dirty="0" smtClean="0"/>
              <a:t>To run the framework with this </a:t>
            </a:r>
            <a:r>
              <a:rPr lang="en-US" dirty="0" err="1" smtClean="0"/>
              <a:t>config</a:t>
            </a:r>
            <a:r>
              <a:rPr lang="en-US" dirty="0" smtClean="0"/>
              <a:t> file, simply type:</a:t>
            </a:r>
          </a:p>
          <a:p>
            <a:pPr lvl="1"/>
            <a:r>
              <a:rPr lang="en-US" dirty="0" smtClean="0"/>
              <a:t>./pcf_framework.exe demo.cfg</a:t>
            </a:r>
          </a:p>
          <a:p>
            <a:pPr lvl="2"/>
            <a:r>
              <a:rPr lang="en-US" sz="1800" dirty="0" smtClean="0"/>
              <a:t>Allow n minutes.</a:t>
            </a:r>
          </a:p>
          <a:p>
            <a:pPr lvl="2"/>
            <a:r>
              <a:rPr lang="en-US" sz="1800" dirty="0" smtClean="0"/>
              <a:t>Output will be under </a:t>
            </a:r>
            <a:r>
              <a:rPr lang="en-US" sz="1800" dirty="0" err="1" smtClean="0"/>
              <a:t>AIT_Framework</a:t>
            </a:r>
            <a:r>
              <a:rPr lang="en-US" sz="1800" dirty="0" smtClean="0"/>
              <a:t>/Output</a:t>
            </a:r>
            <a:endParaRPr lang="en-US" sz="1800" dirty="0"/>
          </a:p>
        </p:txBody>
      </p:sp>
      <p:sp>
        <p:nvSpPr>
          <p:cNvPr id="4" name="Title 1"/>
          <p:cNvSpPr>
            <a:spLocks noGrp="1"/>
          </p:cNvSpPr>
          <p:nvPr>
            <p:ph type="title"/>
          </p:nvPr>
        </p:nvSpPr>
        <p:spPr>
          <a:xfrm>
            <a:off x="914401" y="152400"/>
            <a:ext cx="7848599" cy="1143000"/>
          </a:xfrm>
        </p:spPr>
        <p:txBody>
          <a:bodyPr anchor="ctr"/>
          <a:lstStyle/>
          <a:p>
            <a:r>
              <a:rPr lang="en-US" dirty="0" smtClean="0"/>
              <a:t>Demo for 1</a:t>
            </a:r>
            <a:r>
              <a:rPr lang="en-US" baseline="30000" dirty="0" smtClean="0"/>
              <a:t>st</a:t>
            </a:r>
            <a:r>
              <a:rPr lang="en-US" dirty="0" smtClean="0"/>
              <a:t> Time Users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52600"/>
            <a:ext cx="7848599" cy="4419600"/>
          </a:xfrm>
        </p:spPr>
        <p:txBody>
          <a:bodyPr/>
          <a:lstStyle/>
          <a:p>
            <a:r>
              <a:rPr lang="en-US" sz="2400" dirty="0" smtClean="0"/>
              <a:t>Expected terminal output while framework is running:</a:t>
            </a:r>
          </a:p>
          <a:p>
            <a:endParaRPr lang="en-US" sz="2400" dirty="0" smtClean="0"/>
          </a:p>
          <a:p>
            <a:endParaRPr lang="en-US" sz="2400" dirty="0" smtClean="0"/>
          </a:p>
        </p:txBody>
      </p:sp>
      <p:sp>
        <p:nvSpPr>
          <p:cNvPr id="4" name="Title 1"/>
          <p:cNvSpPr>
            <a:spLocks noGrp="1"/>
          </p:cNvSpPr>
          <p:nvPr>
            <p:ph type="title"/>
          </p:nvPr>
        </p:nvSpPr>
        <p:spPr>
          <a:xfrm>
            <a:off x="914401" y="152400"/>
            <a:ext cx="7848599" cy="1143000"/>
          </a:xfrm>
        </p:spPr>
        <p:txBody>
          <a:bodyPr anchor="ctr"/>
          <a:lstStyle/>
          <a:p>
            <a:r>
              <a:rPr lang="en-US" dirty="0" smtClean="0"/>
              <a:t>Demo for 1</a:t>
            </a:r>
            <a:r>
              <a:rPr lang="en-US" baseline="30000" dirty="0" smtClean="0"/>
              <a:t>st</a:t>
            </a:r>
            <a:r>
              <a:rPr lang="en-US" dirty="0" smtClean="0"/>
              <a:t> Time Users</a:t>
            </a:r>
            <a:endParaRPr lang="en-US" dirty="0"/>
          </a:p>
        </p:txBody>
      </p:sp>
      <p:sp>
        <p:nvSpPr>
          <p:cNvPr id="5" name="TextBox 4"/>
          <p:cNvSpPr txBox="1"/>
          <p:nvPr/>
        </p:nvSpPr>
        <p:spPr>
          <a:xfrm>
            <a:off x="2438400" y="2382083"/>
            <a:ext cx="4191000" cy="4247317"/>
          </a:xfrm>
          <a:prstGeom prst="rect">
            <a:avLst/>
          </a:prstGeom>
          <a:solidFill>
            <a:schemeClr val="tx1"/>
          </a:solidFill>
        </p:spPr>
        <p:txBody>
          <a:bodyPr wrap="square" rtlCol="0">
            <a:spAutoFit/>
          </a:bodyPr>
          <a:lstStyle/>
          <a:p>
            <a:r>
              <a:rPr lang="en-US" sz="1000" dirty="0" smtClean="0">
                <a:solidFill>
                  <a:srgbClr val="FFFF00"/>
                </a:solidFill>
                <a:latin typeface="Courier New" pitchFamily="49" charset="0"/>
                <a:cs typeface="Courier New" pitchFamily="49" charset="0"/>
              </a:rPr>
              <a:t>Opened file: demo.cfg</a:t>
            </a:r>
          </a:p>
          <a:p>
            <a:r>
              <a:rPr lang="en-US" sz="1000" dirty="0" smtClean="0">
                <a:solidFill>
                  <a:srgbClr val="FFFF00"/>
                </a:solidFill>
                <a:latin typeface="Courier New" pitchFamily="49" charset="0"/>
                <a:cs typeface="Courier New" pitchFamily="49" charset="0"/>
              </a:rPr>
              <a:t>Opened file: </a:t>
            </a:r>
            <a:r>
              <a:rPr lang="en-US" sz="1000" dirty="0" err="1" smtClean="0">
                <a:solidFill>
                  <a:srgbClr val="FFFF00"/>
                </a:solidFill>
                <a:latin typeface="Courier New" pitchFamily="49" charset="0"/>
                <a:cs typeface="Courier New" pitchFamily="49" charset="0"/>
              </a:rPr>
              <a:t>Default_PCF</a:t>
            </a:r>
            <a:r>
              <a:rPr lang="en-US" sz="1000" dirty="0" smtClean="0">
                <a:solidFill>
                  <a:srgbClr val="FFFF00"/>
                </a:solidFill>
                <a:latin typeface="Courier New" pitchFamily="49" charset="0"/>
                <a:cs typeface="Courier New" pitchFamily="49" charset="0"/>
              </a:rPr>
              <a:t>/Master_List_MSG_SEVIRI.pcf</a:t>
            </a:r>
          </a:p>
          <a:p>
            <a:r>
              <a:rPr lang="en-US" sz="1000" dirty="0" smtClean="0">
                <a:solidFill>
                  <a:srgbClr val="FFFF00"/>
                </a:solidFill>
                <a:latin typeface="Courier New" pitchFamily="49" charset="0"/>
                <a:cs typeface="Courier New" pitchFamily="49" charset="0"/>
              </a:rPr>
              <a:t>Table size: x</a:t>
            </a:r>
          </a:p>
          <a:p>
            <a:r>
              <a:rPr lang="en-US" sz="1000" dirty="0" smtClean="0">
                <a:solidFill>
                  <a:srgbClr val="FFFF00"/>
                </a:solidFill>
                <a:latin typeface="Courier New" pitchFamily="49" charset="0"/>
                <a:cs typeface="Courier New" pitchFamily="49" charset="0"/>
              </a:rPr>
              <a:t>Final Process List:</a:t>
            </a:r>
          </a:p>
          <a:p>
            <a:r>
              <a:rPr lang="en-US" sz="1000" dirty="0" smtClean="0">
                <a:solidFill>
                  <a:srgbClr val="FFFF00"/>
                </a:solidFill>
                <a:latin typeface="Courier New" pitchFamily="49" charset="0"/>
                <a:cs typeface="Courier New" pitchFamily="49" charset="0"/>
              </a:rPr>
              <a:t>LAND_MASK_NASA_1KM</a:t>
            </a:r>
          </a:p>
          <a:p>
            <a:r>
              <a:rPr lang="en-US" sz="1000" dirty="0" smtClean="0">
                <a:solidFill>
                  <a:srgbClr val="FFFF00"/>
                </a:solidFill>
                <a:latin typeface="Courier New" pitchFamily="49" charset="0"/>
                <a:cs typeface="Courier New" pitchFamily="49" charset="0"/>
              </a:rPr>
              <a:t>OISST_WEEKLY_1DEGREE</a:t>
            </a:r>
          </a:p>
          <a:p>
            <a:r>
              <a:rPr lang="en-US" sz="1000" dirty="0" smtClean="0">
                <a:solidFill>
                  <a:srgbClr val="FFFF00"/>
                </a:solidFill>
                <a:latin typeface="Courier New" pitchFamily="49" charset="0"/>
                <a:cs typeface="Courier New" pitchFamily="49" charset="0"/>
              </a:rPr>
              <a:t>NWP_GFS</a:t>
            </a:r>
          </a:p>
          <a:p>
            <a:r>
              <a:rPr lang="en-US" sz="1000" dirty="0" smtClean="0">
                <a:solidFill>
                  <a:srgbClr val="FFFF00"/>
                </a:solidFill>
                <a:latin typeface="Courier New" pitchFamily="49" charset="0"/>
                <a:cs typeface="Courier New" pitchFamily="49" charset="0"/>
              </a:rPr>
              <a:t>SFC_ELEV_GLOBE_1KM</a:t>
            </a:r>
          </a:p>
          <a:p>
            <a:r>
              <a:rPr lang="en-US" sz="1000" dirty="0" smtClean="0">
                <a:solidFill>
                  <a:srgbClr val="FFFF00"/>
                </a:solidFill>
                <a:latin typeface="Courier New" pitchFamily="49" charset="0"/>
                <a:cs typeface="Courier New" pitchFamily="49" charset="0"/>
              </a:rPr>
              <a:t>SFC_ELEV_GTOPO30_8KM</a:t>
            </a:r>
          </a:p>
          <a:p>
            <a:r>
              <a:rPr lang="en-US" sz="1000" dirty="0" smtClean="0">
                <a:solidFill>
                  <a:srgbClr val="FFFF00"/>
                </a:solidFill>
                <a:latin typeface="Courier New" pitchFamily="49" charset="0"/>
                <a:cs typeface="Courier New" pitchFamily="49" charset="0"/>
              </a:rPr>
              <a:t>SFC_EMISS_SEEBOR</a:t>
            </a:r>
          </a:p>
          <a:p>
            <a:r>
              <a:rPr lang="en-US" sz="1000" dirty="0" smtClean="0">
                <a:solidFill>
                  <a:srgbClr val="FFFF00"/>
                </a:solidFill>
                <a:latin typeface="Courier New" pitchFamily="49" charset="0"/>
                <a:cs typeface="Courier New" pitchFamily="49" charset="0"/>
              </a:rPr>
              <a:t>CRTM</a:t>
            </a:r>
          </a:p>
          <a:p>
            <a:r>
              <a:rPr lang="en-US" sz="1000" dirty="0" smtClean="0">
                <a:solidFill>
                  <a:srgbClr val="FFFF00"/>
                </a:solidFill>
                <a:latin typeface="Courier New" pitchFamily="49" charset="0"/>
                <a:cs typeface="Courier New" pitchFamily="49" charset="0"/>
              </a:rPr>
              <a:t>SNOW_MASK_NWP</a:t>
            </a:r>
          </a:p>
          <a:p>
            <a:r>
              <a:rPr lang="en-US" sz="1000" dirty="0" smtClean="0">
                <a:solidFill>
                  <a:srgbClr val="FFFF00"/>
                </a:solidFill>
                <a:latin typeface="Courier New" pitchFamily="49" charset="0"/>
                <a:cs typeface="Courier New" pitchFamily="49" charset="0"/>
              </a:rPr>
              <a:t>COAST_MASK_NASA_1KM</a:t>
            </a:r>
          </a:p>
          <a:p>
            <a:r>
              <a:rPr lang="en-US" sz="1000" dirty="0" smtClean="0">
                <a:solidFill>
                  <a:srgbClr val="FFFF00"/>
                </a:solidFill>
                <a:latin typeface="Courier New" pitchFamily="49" charset="0"/>
                <a:cs typeface="Courier New" pitchFamily="49" charset="0"/>
              </a:rPr>
              <a:t>SFC_TYPE_AVHRR_1KM</a:t>
            </a:r>
          </a:p>
          <a:p>
            <a:r>
              <a:rPr lang="en-US" sz="1000" dirty="0" smtClean="0">
                <a:solidFill>
                  <a:srgbClr val="FFFF00"/>
                </a:solidFill>
                <a:latin typeface="Courier New" pitchFamily="49" charset="0"/>
                <a:cs typeface="Courier New" pitchFamily="49" charset="0"/>
              </a:rPr>
              <a:t>DESERT_MASK_CALCLTED</a:t>
            </a:r>
          </a:p>
          <a:p>
            <a:r>
              <a:rPr lang="en-US" sz="1000" dirty="0" smtClean="0">
                <a:solidFill>
                  <a:srgbClr val="FFFF00"/>
                </a:solidFill>
                <a:latin typeface="Courier New" pitchFamily="49" charset="0"/>
                <a:cs typeface="Courier New" pitchFamily="49" charset="0"/>
              </a:rPr>
              <a:t>SNOW_MASK_IMS_SSMI</a:t>
            </a:r>
          </a:p>
          <a:p>
            <a:r>
              <a:rPr lang="en-US" sz="1000" dirty="0" smtClean="0">
                <a:solidFill>
                  <a:srgbClr val="FFFF00"/>
                </a:solidFill>
                <a:latin typeface="Courier New" pitchFamily="49" charset="0"/>
                <a:cs typeface="Courier New" pitchFamily="49" charset="0"/>
              </a:rPr>
              <a:t>SFC_ALBEDO</a:t>
            </a:r>
          </a:p>
          <a:p>
            <a:r>
              <a:rPr lang="en-US" sz="1000" dirty="0" smtClean="0">
                <a:solidFill>
                  <a:srgbClr val="FFFF00"/>
                </a:solidFill>
                <a:latin typeface="Courier New" pitchFamily="49" charset="0"/>
                <a:cs typeface="Courier New" pitchFamily="49" charset="0"/>
              </a:rPr>
              <a:t>NO_TEMPORAL</a:t>
            </a:r>
          </a:p>
          <a:p>
            <a:r>
              <a:rPr lang="en-US" sz="1000" dirty="0" smtClean="0">
                <a:solidFill>
                  <a:srgbClr val="FFFF00"/>
                </a:solidFill>
                <a:latin typeface="Courier New" pitchFamily="49" charset="0"/>
                <a:cs typeface="Courier New" pitchFamily="49" charset="0"/>
              </a:rPr>
              <a:t>AWG_CLOUD_MASK</a:t>
            </a:r>
          </a:p>
          <a:p>
            <a:r>
              <a:rPr lang="en-US" sz="1000" dirty="0" smtClean="0">
                <a:solidFill>
                  <a:srgbClr val="FFFF00"/>
                </a:solidFill>
                <a:latin typeface="Courier New" pitchFamily="49" charset="0"/>
                <a:cs typeface="Courier New" pitchFamily="49" charset="0"/>
              </a:rPr>
              <a:t>Setup list: 18</a:t>
            </a:r>
          </a:p>
          <a:p>
            <a:r>
              <a:rPr lang="en-US" sz="1000" dirty="0" smtClean="0">
                <a:solidFill>
                  <a:srgbClr val="FFFF00"/>
                </a:solidFill>
                <a:latin typeface="Courier New" pitchFamily="49" charset="0"/>
                <a:cs typeface="Courier New" pitchFamily="49" charset="0"/>
              </a:rPr>
              <a:t>Run list: 18</a:t>
            </a:r>
          </a:p>
          <a:p>
            <a:r>
              <a:rPr lang="en-US" sz="1000" dirty="0" smtClean="0">
                <a:solidFill>
                  <a:srgbClr val="FFFF00"/>
                </a:solidFill>
                <a:latin typeface="Courier New" pitchFamily="49" charset="0"/>
                <a:cs typeface="Courier New" pitchFamily="49" charset="0"/>
              </a:rPr>
              <a:t>Segment Number: 1 of n</a:t>
            </a:r>
          </a:p>
          <a:p>
            <a:endParaRPr lang="en-US" sz="1000" dirty="0" smtClean="0">
              <a:solidFill>
                <a:srgbClr val="FFFF00"/>
              </a:solidFill>
              <a:latin typeface="Courier New" pitchFamily="49" charset="0"/>
              <a:cs typeface="Courier New" pitchFamily="49" charset="0"/>
            </a:endParaRPr>
          </a:p>
          <a:p>
            <a:r>
              <a:rPr lang="en-US" sz="1000" dirty="0" smtClean="0">
                <a:solidFill>
                  <a:srgbClr val="FFFF00"/>
                </a:solidFill>
                <a:latin typeface="Courier New" pitchFamily="49" charset="0"/>
                <a:cs typeface="Courier New" pitchFamily="49" charset="0"/>
              </a:rPr>
              <a:t>&lt;snip&gt;</a:t>
            </a:r>
          </a:p>
          <a:p>
            <a:endParaRPr lang="en-US" sz="1000" dirty="0" smtClean="0">
              <a:solidFill>
                <a:srgbClr val="FFFF00"/>
              </a:solidFill>
              <a:latin typeface="Courier New" pitchFamily="49" charset="0"/>
              <a:cs typeface="Courier New" pitchFamily="49" charset="0"/>
            </a:endParaRPr>
          </a:p>
          <a:p>
            <a:r>
              <a:rPr lang="en-US" sz="1000" dirty="0" smtClean="0">
                <a:solidFill>
                  <a:srgbClr val="FFFF00"/>
                </a:solidFill>
                <a:latin typeface="Courier New" pitchFamily="49" charset="0"/>
                <a:cs typeface="Courier New" pitchFamily="49" charset="0"/>
              </a:rPr>
              <a:t>Total Process Time:   42.3</a:t>
            </a:r>
          </a:p>
          <a:p>
            <a:r>
              <a:rPr lang="en-US" sz="1000" dirty="0" smtClean="0">
                <a:solidFill>
                  <a:srgbClr val="FFFF00"/>
                </a:solidFill>
                <a:latin typeface="Courier New" pitchFamily="49" charset="0"/>
                <a:cs typeface="Courier New" pitchFamily="49" charset="0"/>
              </a:rPr>
              <a:t>Total Time: 64.81</a:t>
            </a:r>
            <a:endParaRPr lang="en-US" sz="1000" dirty="0">
              <a:solidFill>
                <a:srgbClr val="FFFF00"/>
              </a:solidFill>
              <a:latin typeface="Courier New" pitchFamily="49" charset="0"/>
              <a:cs typeface="Courier New" pitchFamily="49"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47" name="Shape 147"/>
          <p:cNvSpPr txBox="1">
            <a:spLocks noGrp="1"/>
          </p:cNvSpPr>
          <p:nvPr>
            <p:ph type="ctrTitle"/>
          </p:nvPr>
        </p:nvSpPr>
        <p:spPr>
          <a:xfrm>
            <a:off x="685800" y="1885518"/>
            <a:ext cx="7772400" cy="1714931"/>
          </a:xfrm>
          <a:prstGeom prst="rect">
            <a:avLst/>
          </a:prstGeom>
          <a:noFill/>
          <a:ln>
            <a:noFill/>
          </a:ln>
        </p:spPr>
        <p:txBody>
          <a:bodyPr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en-US" sz="4400" b="1" i="0" u="none" strike="noStrike" cap="none" baseline="0" dirty="0" smtClean="0">
                <a:solidFill>
                  <a:srgbClr val="FAFD00"/>
                </a:solidFill>
                <a:latin typeface="Arial"/>
                <a:ea typeface="Arial"/>
                <a:cs typeface="Arial"/>
                <a:sym typeface="Arial"/>
              </a:rPr>
              <a:t>Great! </a:t>
            </a:r>
            <a:br>
              <a:rPr lang="en-US" sz="4400" b="1" i="0" u="none" strike="noStrike" cap="none" baseline="0" dirty="0" smtClean="0">
                <a:solidFill>
                  <a:srgbClr val="FAFD00"/>
                </a:solidFill>
                <a:latin typeface="Arial"/>
                <a:ea typeface="Arial"/>
                <a:cs typeface="Arial"/>
                <a:sym typeface="Arial"/>
              </a:rPr>
            </a:br>
            <a:r>
              <a:rPr lang="en-US" sz="4400" b="1" i="0" u="none" strike="noStrike" cap="none" baseline="0" dirty="0" smtClean="0">
                <a:solidFill>
                  <a:srgbClr val="FAFD00"/>
                </a:solidFill>
                <a:latin typeface="Arial"/>
                <a:ea typeface="Arial"/>
                <a:cs typeface="Arial"/>
                <a:sym typeface="Arial"/>
              </a:rPr>
              <a:t/>
            </a:r>
            <a:br>
              <a:rPr lang="en-US" sz="4400" b="1" i="0" u="none" strike="noStrike" cap="none" baseline="0" dirty="0" smtClean="0">
                <a:solidFill>
                  <a:srgbClr val="FAFD00"/>
                </a:solidFill>
                <a:latin typeface="Arial"/>
                <a:ea typeface="Arial"/>
                <a:cs typeface="Arial"/>
                <a:sym typeface="Arial"/>
              </a:rPr>
            </a:br>
            <a:endParaRPr lang="x-none" sz="3600" b="1" i="0" u="none" strike="noStrike" cap="none" baseline="0">
              <a:solidFill>
                <a:srgbClr val="FAFD00"/>
              </a:solidFill>
              <a:latin typeface="Arial"/>
              <a:ea typeface="Arial"/>
              <a:cs typeface="Arial"/>
              <a:sym typeface="Arial"/>
            </a:endParaRPr>
          </a:p>
        </p:txBody>
      </p:sp>
      <p:sp>
        <p:nvSpPr>
          <p:cNvPr id="5" name="Subtitle 4"/>
          <p:cNvSpPr>
            <a:spLocks noGrp="1"/>
          </p:cNvSpPr>
          <p:nvPr>
            <p:ph type="subTitle" idx="1"/>
          </p:nvPr>
        </p:nvSpPr>
        <p:spPr>
          <a:xfrm>
            <a:off x="1371600" y="2819400"/>
            <a:ext cx="6400799" cy="1752600"/>
          </a:xfrm>
        </p:spPr>
        <p:txBody>
          <a:bodyPr/>
          <a:lstStyle/>
          <a:p>
            <a:r>
              <a:rPr lang="en-US" b="1" dirty="0" smtClean="0">
                <a:solidFill>
                  <a:srgbClr val="FAFD00"/>
                </a:solidFill>
              </a:rPr>
              <a:t>Now that you see the basics of compiling and running the framework with a demo </a:t>
            </a:r>
            <a:r>
              <a:rPr lang="en-US" b="1" dirty="0" err="1" smtClean="0">
                <a:solidFill>
                  <a:srgbClr val="FAFD00"/>
                </a:solidFill>
              </a:rPr>
              <a:t>config</a:t>
            </a:r>
            <a:r>
              <a:rPr lang="en-US" b="1" dirty="0" smtClean="0">
                <a:solidFill>
                  <a:srgbClr val="FAFD00"/>
                </a:solidFill>
              </a:rPr>
              <a:t> file, let’s go into more detail about this process.</a:t>
            </a:r>
            <a:endParaRPr lang="en-US" dirty="0"/>
          </a:p>
        </p:txBody>
      </p:sp>
      <p:sp>
        <p:nvSpPr>
          <p:cNvPr id="148" name="Shape 148"/>
          <p:cNvSpPr txBox="1">
            <a:spLocks noGrp="1"/>
          </p:cNvSpPr>
          <p:nvPr>
            <p:ph type="sldNum" idx="4294967295"/>
          </p:nvPr>
        </p:nvSpPr>
        <p:spPr>
          <a:xfrm>
            <a:off x="7239000" y="6248400"/>
            <a:ext cx="1905000"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10" name="Shape 110"/>
          <p:cNvSpPr txBox="1">
            <a:spLocks noGrp="1"/>
          </p:cNvSpPr>
          <p:nvPr>
            <p:ph type="title"/>
          </p:nvPr>
        </p:nvSpPr>
        <p:spPr>
          <a:xfrm>
            <a:off x="685800" y="76200"/>
            <a:ext cx="7848599" cy="1143000"/>
          </a:xfrm>
          <a:prstGeom prst="rect">
            <a:avLst/>
          </a:prstGeom>
          <a:noFill/>
          <a:ln>
            <a:noFill/>
          </a:ln>
        </p:spPr>
        <p:txBody>
          <a:bodyPr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Outline</a:t>
            </a:r>
          </a:p>
        </p:txBody>
      </p:sp>
      <p:sp>
        <p:nvSpPr>
          <p:cNvPr id="111" name="Shape 111"/>
          <p:cNvSpPr txBox="1">
            <a:spLocks noGrp="1"/>
          </p:cNvSpPr>
          <p:nvPr>
            <p:ph type="body" idx="1"/>
          </p:nvPr>
        </p:nvSpPr>
        <p:spPr>
          <a:xfrm>
            <a:off x="609600" y="2209800"/>
            <a:ext cx="7848599" cy="3881165"/>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Assumptions and Accessing the </a:t>
            </a:r>
            <a:r>
              <a:rPr lang="x-none" sz="2800" b="0" i="0" u="none" strike="noStrike" cap="none" baseline="0" smtClean="0">
                <a:solidFill>
                  <a:srgbClr val="F8F8F8"/>
                </a:solidFill>
                <a:latin typeface="Arial"/>
                <a:ea typeface="Arial"/>
                <a:cs typeface="Arial"/>
                <a:sym typeface="Arial"/>
              </a:rPr>
              <a:t>Code</a:t>
            </a:r>
            <a:endParaRPr lang="en-US" sz="2800" b="0" i="0" u="none" strike="noStrike" cap="none" baseline="0" dirty="0" smtClean="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en-US" dirty="0" smtClean="0"/>
              <a:t>Demonstration for first time users</a:t>
            </a:r>
            <a:endParaRPr lang="x-none" sz="2800" b="0" i="0" u="none" strike="noStrike" cap="none" baseline="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FFF00"/>
                </a:solidFill>
                <a:latin typeface="Arial"/>
                <a:ea typeface="Arial"/>
                <a:cs typeface="Arial"/>
                <a:sym typeface="Arial"/>
              </a:rPr>
              <a:t>Compiling the Code</a:t>
            </a: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Running the </a:t>
            </a:r>
            <a:r>
              <a:rPr lang="en-US" sz="2800" b="0" i="0" u="none" strike="noStrike" cap="none" baseline="0" dirty="0" smtClean="0">
                <a:solidFill>
                  <a:srgbClr val="F8F8F8"/>
                </a:solidFill>
                <a:latin typeface="Arial"/>
                <a:ea typeface="Arial"/>
                <a:cs typeface="Arial"/>
                <a:sym typeface="Arial"/>
              </a:rPr>
              <a:t>Framework</a:t>
            </a:r>
          </a:p>
          <a:p>
            <a:pPr lvl="1" indent="-342900">
              <a:buSzPct val="101190"/>
            </a:pPr>
            <a:r>
              <a:rPr lang="en-US" sz="2400" dirty="0" smtClean="0"/>
              <a:t>Understanding the </a:t>
            </a:r>
            <a:r>
              <a:rPr lang="en-US" sz="2400" dirty="0" err="1" smtClean="0"/>
              <a:t>config</a:t>
            </a:r>
            <a:r>
              <a:rPr lang="en-US" sz="2400" dirty="0" smtClean="0"/>
              <a:t> &amp; PCF</a:t>
            </a:r>
            <a:endParaRPr lang="en-US" sz="2400" b="0" i="0" u="none" strike="noStrike" cap="none" baseline="0" dirty="0" smtClean="0">
              <a:solidFill>
                <a:srgbClr val="F8F8F8"/>
              </a:solidFill>
              <a:latin typeface="Arial"/>
              <a:ea typeface="Arial"/>
              <a:cs typeface="Arial"/>
              <a:sym typeface="Arial"/>
            </a:endParaRPr>
          </a:p>
          <a:p>
            <a:pPr lvl="1" indent="-342900">
              <a:spcBef>
                <a:spcPts val="560"/>
              </a:spcBef>
              <a:buClr>
                <a:srgbClr val="FAFD00"/>
              </a:buClr>
              <a:buSzPct val="101190"/>
            </a:pPr>
            <a:r>
              <a:rPr lang="en-US" dirty="0" smtClean="0"/>
              <a:t>Customizing the PCF and </a:t>
            </a:r>
            <a:r>
              <a:rPr lang="en-US" dirty="0" err="1" smtClean="0"/>
              <a:t>Config</a:t>
            </a:r>
            <a:r>
              <a:rPr lang="en-US" dirty="0" smtClean="0"/>
              <a:t> files</a:t>
            </a:r>
          </a:p>
          <a:p>
            <a:pPr lvl="1" indent="-342900">
              <a:spcBef>
                <a:spcPts val="560"/>
              </a:spcBef>
              <a:buClr>
                <a:srgbClr val="FAFD00"/>
              </a:buClr>
              <a:buSzPct val="101190"/>
            </a:pPr>
            <a:r>
              <a:rPr lang="en-US" sz="2400" b="0" i="0" u="none" strike="noStrike" cap="none" baseline="0" dirty="0" smtClean="0">
                <a:solidFill>
                  <a:srgbClr val="F8F8F8"/>
                </a:solidFill>
                <a:latin typeface="Arial"/>
                <a:ea typeface="Arial"/>
                <a:cs typeface="Arial"/>
                <a:sym typeface="Arial"/>
              </a:rPr>
              <a:t>Other sections of the </a:t>
            </a:r>
            <a:r>
              <a:rPr lang="en-US" sz="2400" b="0" i="0" u="none" strike="noStrike" cap="none" baseline="0" dirty="0" err="1" smtClean="0">
                <a:solidFill>
                  <a:srgbClr val="F8F8F8"/>
                </a:solidFill>
                <a:latin typeface="Arial"/>
                <a:ea typeface="Arial"/>
                <a:cs typeface="Arial"/>
                <a:sym typeface="Arial"/>
              </a:rPr>
              <a:t>Config</a:t>
            </a:r>
            <a:endParaRPr lang="en-US" sz="2400" b="0" i="0" u="none" strike="noStrike" cap="none" baseline="0" dirty="0" smtClean="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endParaRPr lang="x-none" sz="2800" b="0" i="0" u="none" strike="noStrike" cap="none" baseline="0">
              <a:solidFill>
                <a:srgbClr val="F8F8F8"/>
              </a:solidFill>
              <a:latin typeface="Arial"/>
              <a:ea typeface="Arial"/>
              <a:cs typeface="Arial"/>
              <a:sym typeface="Arial"/>
            </a:endParaRPr>
          </a:p>
        </p:txBody>
      </p:sp>
      <p:sp>
        <p:nvSpPr>
          <p:cNvPr id="112" name="Shape 112"/>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62" name="Shape 162"/>
          <p:cNvSpPr txBox="1">
            <a:spLocks noGrp="1"/>
          </p:cNvSpPr>
          <p:nvPr>
            <p:ph type="title"/>
          </p:nvPr>
        </p:nvSpPr>
        <p:spPr>
          <a:xfrm>
            <a:off x="838201" y="398309"/>
            <a:ext cx="7848599" cy="668491"/>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Directory Structure</a:t>
            </a:r>
          </a:p>
        </p:txBody>
      </p:sp>
      <p:sp>
        <p:nvSpPr>
          <p:cNvPr id="163" name="Shape 163"/>
          <p:cNvSpPr txBox="1">
            <a:spLocks noGrp="1"/>
          </p:cNvSpPr>
          <p:nvPr>
            <p:ph type="body" idx="1"/>
          </p:nvPr>
        </p:nvSpPr>
        <p:spPr>
          <a:xfrm>
            <a:off x="609600" y="1905000"/>
            <a:ext cx="7848599" cy="4220233"/>
          </a:xfrm>
          <a:prstGeom prst="rect">
            <a:avLst/>
          </a:prstGeom>
          <a:noFill/>
          <a:ln>
            <a:noFill/>
          </a:ln>
        </p:spPr>
        <p:txBody>
          <a:bodyPr lIns="92075" tIns="46025" rIns="92075" bIns="46025" anchor="t" anchorCtr="0">
            <a:spAutoFit/>
          </a:bodyPr>
          <a:lstStyle/>
          <a:p>
            <a:pPr marL="342900" marR="0" lvl="0" indent="-342900" algn="l" rtl="0">
              <a:lnSpc>
                <a:spcPct val="90000"/>
              </a:lnSpc>
              <a:spcBef>
                <a:spcPts val="560"/>
              </a:spcBef>
              <a:spcAft>
                <a:spcPts val="0"/>
              </a:spcAft>
              <a:buClr>
                <a:srgbClr val="FAFD00"/>
              </a:buClr>
              <a:buSzPct val="101190"/>
              <a:buFont typeface="Arial"/>
              <a:buChar char="•"/>
            </a:pPr>
            <a:r>
              <a:rPr lang="en-US" sz="2800" b="0" i="0" u="none" strike="noStrike" cap="none" baseline="0" dirty="0" err="1" smtClean="0">
                <a:solidFill>
                  <a:srgbClr val="F8F8F8"/>
                </a:solidFill>
                <a:latin typeface="Arial"/>
                <a:ea typeface="Arial"/>
                <a:cs typeface="Arial"/>
                <a:sym typeface="Arial"/>
              </a:rPr>
              <a:t>AIT_Framework</a:t>
            </a:r>
            <a:endParaRPr lang="en-US" sz="2800" b="0" i="0" u="none" strike="noStrike" cap="none" baseline="0" dirty="0" smtClean="0">
              <a:solidFill>
                <a:srgbClr val="F8F8F8"/>
              </a:solidFill>
              <a:latin typeface="Arial"/>
              <a:ea typeface="Arial"/>
              <a:cs typeface="Arial"/>
              <a:sym typeface="Arial"/>
            </a:endParaRPr>
          </a:p>
          <a:p>
            <a:pPr lvl="1" indent="-342900">
              <a:lnSpc>
                <a:spcPct val="90000"/>
              </a:lnSpc>
              <a:spcBef>
                <a:spcPts val="560"/>
              </a:spcBef>
              <a:buClr>
                <a:srgbClr val="FAFD00"/>
              </a:buClr>
              <a:buSzPct val="101190"/>
            </a:pPr>
            <a:r>
              <a:rPr lang="x-none" sz="2400" b="0" i="0" u="none" strike="noStrike" cap="none" baseline="0" smtClean="0">
                <a:solidFill>
                  <a:srgbClr val="F8F8F8"/>
                </a:solidFill>
                <a:latin typeface="Arial"/>
                <a:ea typeface="Arial"/>
                <a:cs typeface="Arial"/>
                <a:sym typeface="Arial"/>
              </a:rPr>
              <a:t>CodeGenerator</a:t>
            </a:r>
            <a:endParaRPr lang="en-US" sz="2400" b="0" i="0" u="none" strike="noStrike" cap="none" baseline="0" dirty="0" smtClean="0">
              <a:solidFill>
                <a:srgbClr val="F8F8F8"/>
              </a:solidFill>
              <a:latin typeface="Arial"/>
              <a:ea typeface="Arial"/>
              <a:cs typeface="Arial"/>
              <a:sym typeface="Arial"/>
            </a:endParaRPr>
          </a:p>
          <a:p>
            <a:pPr lvl="1" indent="-342900">
              <a:lnSpc>
                <a:spcPct val="90000"/>
              </a:lnSpc>
              <a:spcBef>
                <a:spcPts val="560"/>
              </a:spcBef>
              <a:buClr>
                <a:srgbClr val="FAFD00"/>
              </a:buClr>
              <a:buSzPct val="101190"/>
            </a:pPr>
            <a:r>
              <a:rPr lang="en-US" dirty="0" err="1" smtClean="0"/>
              <a:t>CodeGeneratorPatches</a:t>
            </a:r>
            <a:endParaRPr lang="en-US" dirty="0" smtClean="0"/>
          </a:p>
          <a:p>
            <a:pPr lvl="1" indent="-342900">
              <a:lnSpc>
                <a:spcPct val="90000"/>
              </a:lnSpc>
              <a:spcBef>
                <a:spcPts val="560"/>
              </a:spcBef>
              <a:buClr>
                <a:srgbClr val="FAFD00"/>
              </a:buClr>
              <a:buSzPct val="101190"/>
            </a:pPr>
            <a:r>
              <a:rPr lang="en-US" sz="2400" b="0" i="0" u="none" strike="noStrike" cap="none" baseline="0" dirty="0" err="1" smtClean="0">
                <a:solidFill>
                  <a:srgbClr val="F8F8F8"/>
                </a:solidFill>
                <a:latin typeface="Arial"/>
                <a:ea typeface="Arial"/>
                <a:cs typeface="Arial"/>
                <a:sym typeface="Arial"/>
              </a:rPr>
              <a:t>CustomizeScript</a:t>
            </a:r>
            <a:endParaRPr lang="en-US" sz="2400" b="0" i="0" u="none" strike="noStrike" cap="none" baseline="0" dirty="0" smtClean="0">
              <a:solidFill>
                <a:srgbClr val="F8F8F8"/>
              </a:solidFill>
              <a:latin typeface="Arial"/>
              <a:ea typeface="Arial"/>
              <a:cs typeface="Arial"/>
              <a:sym typeface="Arial"/>
            </a:endParaRPr>
          </a:p>
          <a:p>
            <a:pPr lvl="1" indent="-342900">
              <a:lnSpc>
                <a:spcPct val="90000"/>
              </a:lnSpc>
              <a:spcBef>
                <a:spcPts val="560"/>
              </a:spcBef>
              <a:buClr>
                <a:srgbClr val="FAFD00"/>
              </a:buClr>
              <a:buSzPct val="101190"/>
            </a:pPr>
            <a:r>
              <a:rPr lang="en-US" dirty="0" err="1" smtClean="0"/>
              <a:t>CustomProductLists</a:t>
            </a:r>
            <a:endParaRPr lang="en-US" dirty="0" smtClean="0"/>
          </a:p>
          <a:p>
            <a:pPr lvl="1" indent="-342900">
              <a:lnSpc>
                <a:spcPct val="90000"/>
              </a:lnSpc>
              <a:spcBef>
                <a:spcPts val="560"/>
              </a:spcBef>
              <a:buClr>
                <a:srgbClr val="FAFD00"/>
              </a:buClr>
              <a:buSzPct val="101190"/>
            </a:pPr>
            <a:r>
              <a:rPr lang="en-US" sz="2400" b="0" i="0" u="none" strike="noStrike" cap="none" baseline="0" dirty="0" smtClean="0">
                <a:solidFill>
                  <a:srgbClr val="F8F8F8"/>
                </a:solidFill>
                <a:latin typeface="Arial"/>
                <a:ea typeface="Arial"/>
                <a:cs typeface="Arial"/>
                <a:sym typeface="Arial"/>
              </a:rPr>
              <a:t>data</a:t>
            </a:r>
            <a:endParaRPr lang="x-none" sz="2400" b="0" i="0" u="none" strike="noStrike" cap="none" baseline="0">
              <a:solidFill>
                <a:srgbClr val="F8F8F8"/>
              </a:solidFill>
              <a:latin typeface="Arial"/>
              <a:ea typeface="Arial"/>
              <a:cs typeface="Arial"/>
              <a:sym typeface="Arial"/>
            </a:endParaRPr>
          </a:p>
          <a:p>
            <a:pPr lvl="1" indent="-342900">
              <a:lnSpc>
                <a:spcPct val="90000"/>
              </a:lnSpc>
              <a:spcBef>
                <a:spcPts val="560"/>
              </a:spcBef>
              <a:buClr>
                <a:srgbClr val="FAFD00"/>
              </a:buClr>
              <a:buSzPct val="101190"/>
            </a:pPr>
            <a:r>
              <a:rPr lang="x-none" sz="2400" b="0" i="0" u="none" strike="noStrike" cap="none" baseline="0">
                <a:solidFill>
                  <a:srgbClr val="F8F8F8"/>
                </a:solidFill>
                <a:latin typeface="Arial"/>
                <a:ea typeface="Arial"/>
                <a:cs typeface="Arial"/>
                <a:sym typeface="Arial"/>
              </a:rPr>
              <a:t>Default_PCF</a:t>
            </a:r>
          </a:p>
          <a:p>
            <a:pPr lvl="1" indent="-342900">
              <a:lnSpc>
                <a:spcPct val="90000"/>
              </a:lnSpc>
              <a:spcBef>
                <a:spcPts val="560"/>
              </a:spcBef>
              <a:buClr>
                <a:srgbClr val="FAFD00"/>
              </a:buClr>
              <a:buSzPct val="101190"/>
            </a:pPr>
            <a:r>
              <a:rPr lang="x-none" sz="2400" b="0" i="0" u="none" strike="noStrike" cap="none" baseline="0">
                <a:solidFill>
                  <a:srgbClr val="F8F8F8"/>
                </a:solidFill>
                <a:latin typeface="Arial"/>
                <a:ea typeface="Arial"/>
                <a:cs typeface="Arial"/>
                <a:sym typeface="Arial"/>
              </a:rPr>
              <a:t>Output</a:t>
            </a:r>
          </a:p>
          <a:p>
            <a:pPr lvl="1" indent="-342900">
              <a:lnSpc>
                <a:spcPct val="90000"/>
              </a:lnSpc>
              <a:spcBef>
                <a:spcPts val="560"/>
              </a:spcBef>
              <a:buClr>
                <a:srgbClr val="FAFD00"/>
              </a:buClr>
              <a:buSzPct val="101190"/>
            </a:pPr>
            <a:r>
              <a:rPr lang="x-none" sz="2400" b="0" i="0" u="none" strike="noStrike" cap="none" baseline="0">
                <a:solidFill>
                  <a:srgbClr val="F8F8F8"/>
                </a:solidFill>
                <a:latin typeface="Arial"/>
                <a:ea typeface="Arial"/>
                <a:cs typeface="Arial"/>
                <a:sym typeface="Arial"/>
              </a:rPr>
              <a:t>src</a:t>
            </a:r>
          </a:p>
          <a:p>
            <a:pPr lvl="1" indent="-342900">
              <a:lnSpc>
                <a:spcPct val="90000"/>
              </a:lnSpc>
              <a:spcBef>
                <a:spcPts val="560"/>
              </a:spcBef>
              <a:buClr>
                <a:srgbClr val="FAFD00"/>
              </a:buClr>
              <a:buSzPct val="101190"/>
            </a:pPr>
            <a:r>
              <a:rPr lang="x-none" smtClean="0"/>
              <a:t>Structure_XML</a:t>
            </a:r>
            <a:endParaRPr dirty="0"/>
          </a:p>
        </p:txBody>
      </p:sp>
      <p:sp>
        <p:nvSpPr>
          <p:cNvPr id="164" name="Shape 164"/>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54" name="Shape 154"/>
          <p:cNvSpPr txBox="1">
            <a:spLocks noGrp="1"/>
          </p:cNvSpPr>
          <p:nvPr>
            <p:ph type="title"/>
          </p:nvPr>
        </p:nvSpPr>
        <p:spPr>
          <a:xfrm>
            <a:off x="1066801" y="398309"/>
            <a:ext cx="7848599" cy="668491"/>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Code Generation Scripts</a:t>
            </a:r>
          </a:p>
        </p:txBody>
      </p:sp>
      <p:sp>
        <p:nvSpPr>
          <p:cNvPr id="155" name="Shape 155"/>
          <p:cNvSpPr txBox="1">
            <a:spLocks noGrp="1"/>
          </p:cNvSpPr>
          <p:nvPr>
            <p:ph type="body" idx="1"/>
          </p:nvPr>
        </p:nvSpPr>
        <p:spPr>
          <a:xfrm>
            <a:off x="609600" y="1905000"/>
            <a:ext cx="8153400" cy="4932735"/>
          </a:xfrm>
          <a:prstGeom prst="rect">
            <a:avLst/>
          </a:prstGeom>
          <a:noFill/>
          <a:ln>
            <a:noFill/>
          </a:ln>
        </p:spPr>
        <p:txBody>
          <a:bodyPr wrap="square" lIns="92075" tIns="46025" rIns="92075" bIns="46025" anchor="t" anchorCtr="0">
            <a:spAutoFit/>
          </a:bodyPr>
          <a:lstStyle/>
          <a:p>
            <a:pPr lvl="0" indent="-342900">
              <a:buSzPct val="101190"/>
            </a:pPr>
            <a:r>
              <a:rPr lang="en-US" b="0" i="0" u="none" strike="noStrike" cap="none" baseline="0" dirty="0" smtClean="0">
                <a:solidFill>
                  <a:srgbClr val="F8F8F8"/>
                </a:solidFill>
                <a:latin typeface="Arial"/>
                <a:ea typeface="Arial"/>
                <a:cs typeface="Arial"/>
                <a:sym typeface="Arial"/>
              </a:rPr>
              <a:t>Also in the top level “</a:t>
            </a:r>
            <a:r>
              <a:rPr lang="en-US" b="0" i="0" u="none" strike="noStrike" cap="none" baseline="0" dirty="0" err="1" smtClean="0">
                <a:solidFill>
                  <a:srgbClr val="F8F8F8"/>
                </a:solidFill>
                <a:latin typeface="Arial"/>
                <a:ea typeface="Arial"/>
                <a:cs typeface="Arial"/>
                <a:sym typeface="Arial"/>
              </a:rPr>
              <a:t>AIT_Framework</a:t>
            </a:r>
            <a:r>
              <a:rPr lang="en-US" b="0" i="0" u="none" strike="noStrike" cap="none" baseline="0" dirty="0" smtClean="0">
                <a:solidFill>
                  <a:srgbClr val="F8F8F8"/>
                </a:solidFill>
                <a:latin typeface="Arial"/>
                <a:ea typeface="Arial"/>
                <a:cs typeface="Arial"/>
                <a:sym typeface="Arial"/>
              </a:rPr>
              <a:t>”</a:t>
            </a:r>
            <a:r>
              <a:rPr lang="en-US" b="0" i="0" u="none" strike="noStrike" cap="none" dirty="0" smtClean="0">
                <a:solidFill>
                  <a:srgbClr val="F8F8F8"/>
                </a:solidFill>
                <a:latin typeface="Arial"/>
                <a:ea typeface="Arial"/>
                <a:cs typeface="Arial"/>
                <a:sym typeface="Arial"/>
              </a:rPr>
              <a:t> directory, you will find the “</a:t>
            </a:r>
            <a:r>
              <a:rPr lang="en-US" dirty="0" smtClean="0"/>
              <a:t>Framework_Code_Generator.pl” script.</a:t>
            </a:r>
          </a:p>
          <a:p>
            <a:pPr lvl="0" indent="-342900">
              <a:buSzPct val="101190"/>
            </a:pPr>
            <a:r>
              <a:rPr lang="x-none" sz="2800" b="0" i="0" u="none" strike="noStrike" cap="none" baseline="0" smtClean="0">
                <a:solidFill>
                  <a:srgbClr val="F8F8F8"/>
                </a:solidFill>
                <a:latin typeface="Arial"/>
                <a:ea typeface="Arial"/>
                <a:cs typeface="Arial"/>
                <a:sym typeface="Arial"/>
              </a:rPr>
              <a:t>Before </a:t>
            </a:r>
            <a:r>
              <a:rPr lang="en-US" sz="2800" b="0" i="0" u="none" strike="noStrike" cap="none" baseline="0" dirty="0" smtClean="0">
                <a:solidFill>
                  <a:srgbClr val="F8F8F8"/>
                </a:solidFill>
                <a:latin typeface="Arial"/>
                <a:ea typeface="Arial"/>
                <a:cs typeface="Arial"/>
                <a:sym typeface="Arial"/>
              </a:rPr>
              <a:t>compiling for the first time or after major changes</a:t>
            </a:r>
            <a:r>
              <a:rPr lang="x-none" sz="2800" b="0" i="0" u="none" strike="noStrike" cap="none" baseline="0" smtClean="0">
                <a:solidFill>
                  <a:srgbClr val="F8F8F8"/>
                </a:solidFill>
                <a:latin typeface="Arial"/>
                <a:ea typeface="Arial"/>
                <a:cs typeface="Arial"/>
                <a:sym typeface="Arial"/>
              </a:rPr>
              <a:t>, </a:t>
            </a:r>
            <a:r>
              <a:rPr lang="en-US" sz="2800" b="0" i="0" u="none" strike="noStrike" cap="none" baseline="0" dirty="0" smtClean="0">
                <a:solidFill>
                  <a:srgbClr val="F8F8F8"/>
                </a:solidFill>
                <a:latin typeface="Arial"/>
                <a:ea typeface="Arial"/>
                <a:cs typeface="Arial"/>
                <a:sym typeface="Arial"/>
              </a:rPr>
              <a:t>run this </a:t>
            </a:r>
            <a:r>
              <a:rPr lang="x-none" sz="2800" b="0" i="0" u="none" strike="noStrike" cap="none" baseline="0" smtClean="0">
                <a:solidFill>
                  <a:srgbClr val="F8F8F8"/>
                </a:solidFill>
                <a:latin typeface="Arial"/>
                <a:ea typeface="Arial"/>
                <a:cs typeface="Arial"/>
                <a:sym typeface="Arial"/>
              </a:rPr>
              <a:t>script</a:t>
            </a:r>
            <a:r>
              <a:rPr lang="en-US" sz="2800" b="0" i="0" u="none" strike="noStrike" cap="none" baseline="0" dirty="0" smtClean="0">
                <a:solidFill>
                  <a:srgbClr val="F8F8F8"/>
                </a:solidFill>
                <a:latin typeface="Arial"/>
                <a:ea typeface="Arial"/>
                <a:cs typeface="Arial"/>
                <a:sym typeface="Arial"/>
              </a:rPr>
              <a:t>:</a:t>
            </a:r>
            <a:endParaRPr lang="en-US" dirty="0" smtClean="0"/>
          </a:p>
          <a:p>
            <a:pPr lvl="1" indent="-342900">
              <a:spcBef>
                <a:spcPts val="560"/>
              </a:spcBef>
              <a:buClr>
                <a:srgbClr val="FAFD00"/>
              </a:buClr>
              <a:buSzPct val="101190"/>
              <a:buNone/>
            </a:pPr>
            <a:r>
              <a:rPr lang="en-US" dirty="0" smtClean="0"/>
              <a:t>./Framework_Code_Generator.pl satellite_list.txt </a:t>
            </a:r>
            <a:r>
              <a:rPr lang="en-US" dirty="0" err="1" smtClean="0"/>
              <a:t>structtype.mapping</a:t>
            </a:r>
            <a:endParaRPr lang="en-US" dirty="0" smtClean="0"/>
          </a:p>
          <a:p>
            <a:pPr lvl="2"/>
            <a:r>
              <a:rPr lang="en-US" sz="2000" dirty="0" smtClean="0"/>
              <a:t>This command assumes that you are working on a 32 bit machine.</a:t>
            </a:r>
          </a:p>
          <a:p>
            <a:pPr lvl="2"/>
            <a:r>
              <a:rPr lang="en-US" sz="2000" dirty="0" smtClean="0"/>
              <a:t>If you are working on a 64 bit machine, use the -64 option directly after the .pl script.</a:t>
            </a:r>
          </a:p>
          <a:p>
            <a:pPr lvl="1">
              <a:buNone/>
            </a:pPr>
            <a:r>
              <a:rPr lang="en-US" dirty="0" smtClean="0"/>
              <a:t>	</a:t>
            </a:r>
          </a:p>
        </p:txBody>
      </p:sp>
      <p:sp>
        <p:nvSpPr>
          <p:cNvPr id="156" name="Shape 156"/>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54" name="Shape 154"/>
          <p:cNvSpPr txBox="1">
            <a:spLocks noGrp="1"/>
          </p:cNvSpPr>
          <p:nvPr>
            <p:ph type="title"/>
          </p:nvPr>
        </p:nvSpPr>
        <p:spPr>
          <a:xfrm>
            <a:off x="1066801" y="398309"/>
            <a:ext cx="7848599" cy="668491"/>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Code Generation Scripts</a:t>
            </a:r>
          </a:p>
        </p:txBody>
      </p:sp>
      <p:sp>
        <p:nvSpPr>
          <p:cNvPr id="155" name="Shape 155"/>
          <p:cNvSpPr txBox="1">
            <a:spLocks noGrp="1"/>
          </p:cNvSpPr>
          <p:nvPr>
            <p:ph type="body" idx="1"/>
          </p:nvPr>
        </p:nvSpPr>
        <p:spPr>
          <a:xfrm>
            <a:off x="609600" y="1905000"/>
            <a:ext cx="8153400" cy="4422339"/>
          </a:xfrm>
          <a:prstGeom prst="rect">
            <a:avLst/>
          </a:prstGeom>
          <a:noFill/>
          <a:ln>
            <a:noFill/>
          </a:ln>
        </p:spPr>
        <p:txBody>
          <a:bodyPr wrap="square" lIns="92075" tIns="46025" rIns="92075" bIns="46025" anchor="t" anchorCtr="0">
            <a:spAutoFit/>
          </a:bodyPr>
          <a:lstStyle/>
          <a:p>
            <a:pPr lvl="0" indent="-342900">
              <a:buSzPct val="101190"/>
            </a:pPr>
            <a:r>
              <a:rPr lang="en-US" dirty="0" smtClean="0"/>
              <a:t>Examples of when you need to rerun the Framework_Code_Generator.pl script:</a:t>
            </a:r>
          </a:p>
          <a:p>
            <a:pPr lvl="1" indent="-342900">
              <a:buSzPct val="101190"/>
            </a:pPr>
            <a:r>
              <a:rPr lang="en-US" dirty="0" smtClean="0"/>
              <a:t>Data structure updates</a:t>
            </a:r>
          </a:p>
          <a:p>
            <a:pPr lvl="1" indent="-342900">
              <a:buSzPct val="101190"/>
            </a:pPr>
            <a:r>
              <a:rPr lang="en-US" dirty="0" smtClean="0"/>
              <a:t>Default PCF updates</a:t>
            </a:r>
          </a:p>
          <a:p>
            <a:pPr lvl="1" indent="-342900">
              <a:buSzPct val="101190"/>
            </a:pPr>
            <a:r>
              <a:rPr lang="en-US" dirty="0" smtClean="0"/>
              <a:t>Adding a new algorithm</a:t>
            </a:r>
          </a:p>
          <a:p>
            <a:pPr lvl="1" indent="-342900">
              <a:buSzPct val="101190"/>
            </a:pPr>
            <a:r>
              <a:rPr lang="en-US" dirty="0" smtClean="0"/>
              <a:t>Any algorithm integration</a:t>
            </a:r>
          </a:p>
          <a:p>
            <a:pPr lvl="1" indent="-342900">
              <a:buSzPct val="101190"/>
            </a:pPr>
            <a:r>
              <a:rPr lang="en-US" dirty="0" smtClean="0"/>
              <a:t>XML file changes</a:t>
            </a:r>
          </a:p>
          <a:p>
            <a:pPr lvl="1" indent="-342900">
              <a:buSzPct val="101190"/>
            </a:pPr>
            <a:r>
              <a:rPr lang="en-US" dirty="0" smtClean="0"/>
              <a:t>After rebasing</a:t>
            </a:r>
          </a:p>
          <a:p>
            <a:pPr lvl="1" indent="-342900">
              <a:buSzPct val="101190"/>
            </a:pPr>
            <a:r>
              <a:rPr lang="en-US" dirty="0" smtClean="0"/>
              <a:t>Changing to a different bit machine</a:t>
            </a:r>
          </a:p>
          <a:p>
            <a:pPr lvl="1" indent="-342900">
              <a:buSzPct val="101190"/>
            </a:pPr>
            <a:r>
              <a:rPr lang="en-US" dirty="0" smtClean="0"/>
              <a:t>Changing to a different platform</a:t>
            </a:r>
          </a:p>
        </p:txBody>
      </p:sp>
      <p:sp>
        <p:nvSpPr>
          <p:cNvPr id="156" name="Shape 156"/>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70" name="Shape 170"/>
          <p:cNvSpPr txBox="1">
            <a:spLocks noGrp="1"/>
          </p:cNvSpPr>
          <p:nvPr>
            <p:ph type="title"/>
          </p:nvPr>
        </p:nvSpPr>
        <p:spPr>
          <a:xfrm>
            <a:off x="762001" y="398309"/>
            <a:ext cx="7848599" cy="668491"/>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Makefile</a:t>
            </a:r>
          </a:p>
        </p:txBody>
      </p:sp>
      <p:sp>
        <p:nvSpPr>
          <p:cNvPr id="171" name="Shape 171"/>
          <p:cNvSpPr txBox="1">
            <a:spLocks noGrp="1"/>
          </p:cNvSpPr>
          <p:nvPr>
            <p:ph type="body" idx="1"/>
          </p:nvPr>
        </p:nvSpPr>
        <p:spPr>
          <a:xfrm>
            <a:off x="609600" y="1752601"/>
            <a:ext cx="7848599" cy="4601876"/>
          </a:xfrm>
          <a:prstGeom prst="rect">
            <a:avLst/>
          </a:prstGeom>
          <a:noFill/>
          <a:ln>
            <a:noFill/>
          </a:ln>
        </p:spPr>
        <p:txBody>
          <a:bodyPr wrap="square"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en-US" sz="2800" b="0" i="0" u="none" strike="noStrike" cap="none" baseline="0" dirty="0" smtClean="0">
                <a:solidFill>
                  <a:srgbClr val="F8F8F8"/>
                </a:solidFill>
                <a:latin typeface="Arial"/>
                <a:ea typeface="Arial"/>
                <a:cs typeface="Arial"/>
                <a:sym typeface="Arial"/>
              </a:rPr>
              <a:t>After</a:t>
            </a:r>
            <a:r>
              <a:rPr lang="en-US" sz="2800" b="0" i="0" u="none" strike="noStrike" cap="none" dirty="0" smtClean="0">
                <a:solidFill>
                  <a:srgbClr val="F8F8F8"/>
                </a:solidFill>
                <a:latin typeface="Arial"/>
                <a:ea typeface="Arial"/>
                <a:cs typeface="Arial"/>
                <a:sym typeface="Arial"/>
              </a:rPr>
              <a:t> the code generator script runs (approx 1 min), </a:t>
            </a:r>
            <a:r>
              <a:rPr lang="en-US" sz="2800" b="0" i="0" u="none" strike="noStrike" cap="none" dirty="0" err="1" smtClean="0">
                <a:solidFill>
                  <a:srgbClr val="F8F8F8"/>
                </a:solidFill>
                <a:latin typeface="Arial"/>
                <a:ea typeface="Arial"/>
                <a:cs typeface="Arial"/>
                <a:sym typeface="Arial"/>
              </a:rPr>
              <a:t>cd</a:t>
            </a:r>
            <a:r>
              <a:rPr lang="en-US" sz="2800" b="0" i="0" u="none" strike="noStrike" cap="none" dirty="0" smtClean="0">
                <a:solidFill>
                  <a:srgbClr val="F8F8F8"/>
                </a:solidFill>
                <a:latin typeface="Arial"/>
                <a:ea typeface="Arial"/>
                <a:cs typeface="Arial"/>
                <a:sym typeface="Arial"/>
              </a:rPr>
              <a:t> to the </a:t>
            </a:r>
            <a:r>
              <a:rPr lang="en-US" sz="2800" b="0" i="0" u="none" strike="noStrike" cap="none" dirty="0" err="1" smtClean="0">
                <a:solidFill>
                  <a:srgbClr val="F8F8F8"/>
                </a:solidFill>
                <a:latin typeface="Arial"/>
                <a:ea typeface="Arial"/>
                <a:cs typeface="Arial"/>
                <a:sym typeface="Arial"/>
              </a:rPr>
              <a:t>src</a:t>
            </a:r>
            <a:r>
              <a:rPr lang="en-US" sz="2800" b="0" i="0" u="none" strike="noStrike" cap="none" dirty="0" smtClean="0">
                <a:solidFill>
                  <a:srgbClr val="F8F8F8"/>
                </a:solidFill>
                <a:latin typeface="Arial"/>
                <a:ea typeface="Arial"/>
                <a:cs typeface="Arial"/>
                <a:sym typeface="Arial"/>
              </a:rPr>
              <a:t> directory where the </a:t>
            </a:r>
            <a:r>
              <a:rPr lang="en-US" sz="2800" b="0" i="0" u="none" strike="noStrike" cap="none" dirty="0" err="1" smtClean="0">
                <a:solidFill>
                  <a:srgbClr val="F8F8F8"/>
                </a:solidFill>
                <a:latin typeface="Arial"/>
                <a:ea typeface="Arial"/>
                <a:cs typeface="Arial"/>
                <a:sym typeface="Arial"/>
              </a:rPr>
              <a:t>Makefile</a:t>
            </a:r>
            <a:r>
              <a:rPr lang="en-US" sz="2800" b="0" i="0" u="none" strike="noStrike" cap="none" dirty="0" smtClean="0">
                <a:solidFill>
                  <a:srgbClr val="F8F8F8"/>
                </a:solidFill>
                <a:latin typeface="Arial"/>
                <a:ea typeface="Arial"/>
                <a:cs typeface="Arial"/>
                <a:sym typeface="Arial"/>
              </a:rPr>
              <a:t> is located.</a:t>
            </a:r>
            <a:endParaRPr lang="en-US" sz="2800" b="0" i="0" u="none" strike="noStrike" cap="none" baseline="0" dirty="0" smtClean="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smtClean="0">
                <a:solidFill>
                  <a:srgbClr val="F8F8F8"/>
                </a:solidFill>
                <a:latin typeface="Arial"/>
                <a:ea typeface="Arial"/>
                <a:cs typeface="Arial"/>
                <a:sym typeface="Arial"/>
              </a:rPr>
              <a:t>If </a:t>
            </a:r>
            <a:r>
              <a:rPr lang="x-none" sz="2800" b="0" i="0" u="none" strike="noStrike" cap="none" baseline="0">
                <a:solidFill>
                  <a:srgbClr val="F8F8F8"/>
                </a:solidFill>
                <a:latin typeface="Arial"/>
                <a:ea typeface="Arial"/>
                <a:cs typeface="Arial"/>
                <a:sym typeface="Arial"/>
              </a:rPr>
              <a:t>running outside the CE, need to </a:t>
            </a:r>
            <a:r>
              <a:rPr lang="en-US" sz="2800" b="0" i="0" u="none" strike="noStrike" cap="none" baseline="0" dirty="0" smtClean="0">
                <a:solidFill>
                  <a:srgbClr val="F8F8F8"/>
                </a:solidFill>
                <a:latin typeface="Arial"/>
                <a:ea typeface="Arial"/>
                <a:cs typeface="Arial"/>
                <a:sym typeface="Arial"/>
              </a:rPr>
              <a:t>update </a:t>
            </a:r>
            <a:r>
              <a:rPr lang="en-US" dirty="0" err="1" smtClean="0"/>
              <a:t>m</a:t>
            </a:r>
            <a:r>
              <a:rPr lang="en-US" sz="2800" b="0" i="0" u="none" strike="noStrike" cap="none" baseline="0" dirty="0" err="1" smtClean="0">
                <a:solidFill>
                  <a:srgbClr val="F8F8F8"/>
                </a:solidFill>
                <a:latin typeface="Arial"/>
                <a:ea typeface="Arial"/>
                <a:cs typeface="Arial"/>
                <a:sym typeface="Arial"/>
              </a:rPr>
              <a:t>akefile</a:t>
            </a:r>
            <a:r>
              <a:rPr lang="en-US" sz="2800" b="0" i="0" u="none" strike="noStrike" cap="none" baseline="0" dirty="0" smtClean="0">
                <a:solidFill>
                  <a:srgbClr val="F8F8F8"/>
                </a:solidFill>
                <a:latin typeface="Arial"/>
                <a:ea typeface="Arial"/>
                <a:cs typeface="Arial"/>
                <a:sym typeface="Arial"/>
              </a:rPr>
              <a:t> with correct locations of </a:t>
            </a:r>
            <a:r>
              <a:rPr lang="x-none" sz="2800" b="0" i="0" u="none" strike="noStrike" cap="none" baseline="0" smtClean="0">
                <a:solidFill>
                  <a:srgbClr val="F8F8F8"/>
                </a:solidFill>
                <a:latin typeface="Arial"/>
                <a:ea typeface="Arial"/>
                <a:cs typeface="Arial"/>
                <a:sym typeface="Arial"/>
              </a:rPr>
              <a:t>netCDF4</a:t>
            </a:r>
            <a:r>
              <a:rPr lang="x-none" sz="2800" b="0" i="0" u="none" strike="noStrike" cap="none" baseline="0">
                <a:solidFill>
                  <a:srgbClr val="F8F8F8"/>
                </a:solidFill>
                <a:latin typeface="Arial"/>
                <a:ea typeface="Arial"/>
                <a:cs typeface="Arial"/>
                <a:sym typeface="Arial"/>
              </a:rPr>
              <a:t>, hdf5, </a:t>
            </a:r>
            <a:r>
              <a:rPr lang="x-none" sz="2800" b="0" i="0" u="none" strike="noStrike" cap="none" baseline="0" smtClean="0">
                <a:solidFill>
                  <a:srgbClr val="F8F8F8"/>
                </a:solidFill>
                <a:latin typeface="Arial"/>
                <a:ea typeface="Arial"/>
                <a:cs typeface="Arial"/>
                <a:sym typeface="Arial"/>
              </a:rPr>
              <a:t>etc</a:t>
            </a:r>
            <a:r>
              <a:rPr lang="en-US" sz="2800" b="0" i="0" u="none" strike="noStrike" cap="none" baseline="0" dirty="0" smtClean="0">
                <a:solidFill>
                  <a:srgbClr val="F8F8F8"/>
                </a:solidFill>
                <a:latin typeface="Arial"/>
                <a:ea typeface="Arial"/>
                <a:cs typeface="Arial"/>
                <a:sym typeface="Arial"/>
              </a:rPr>
              <a:t>.,</a:t>
            </a:r>
            <a:r>
              <a:rPr lang="en-US" sz="2800" b="0" i="0" u="none" strike="noStrike" cap="none" dirty="0" smtClean="0">
                <a:solidFill>
                  <a:srgbClr val="F8F8F8"/>
                </a:solidFill>
                <a:latin typeface="Arial"/>
                <a:ea typeface="Arial"/>
                <a:cs typeface="Arial"/>
                <a:sym typeface="Arial"/>
              </a:rPr>
              <a:t> libraries.</a:t>
            </a:r>
          </a:p>
          <a:p>
            <a:pPr lvl="0" indent="-342900">
              <a:buSzPct val="101190"/>
            </a:pPr>
            <a:r>
              <a:rPr lang="x-none" smtClean="0"/>
              <a:t>Framework currently only works/tested with</a:t>
            </a:r>
            <a:r>
              <a:rPr lang="en-US" dirty="0" smtClean="0"/>
              <a:t>:</a:t>
            </a:r>
          </a:p>
          <a:p>
            <a:pPr lvl="1" indent="-342900">
              <a:spcBef>
                <a:spcPts val="560"/>
              </a:spcBef>
              <a:buClr>
                <a:srgbClr val="FAFD00"/>
              </a:buClr>
              <a:buSzPct val="101190"/>
            </a:pPr>
            <a:r>
              <a:rPr lang="en-US" dirty="0" smtClean="0"/>
              <a:t>Intel versions 11, 12, and 13</a:t>
            </a:r>
          </a:p>
          <a:p>
            <a:pPr lvl="1" indent="-342900">
              <a:spcBef>
                <a:spcPts val="560"/>
              </a:spcBef>
              <a:buClr>
                <a:srgbClr val="FAFD00"/>
              </a:buClr>
              <a:buSzPct val="101190"/>
            </a:pPr>
            <a:r>
              <a:rPr lang="en-US" dirty="0" smtClean="0"/>
              <a:t>GNU versions 4.47 and up.</a:t>
            </a:r>
          </a:p>
          <a:p>
            <a:pPr lvl="1" indent="-342900">
              <a:spcBef>
                <a:spcPts val="560"/>
              </a:spcBef>
              <a:buClr>
                <a:srgbClr val="FAFD00"/>
              </a:buClr>
              <a:buSzPct val="101190"/>
            </a:pPr>
            <a:r>
              <a:rPr lang="en-US" dirty="0" smtClean="0"/>
              <a:t>PGI versions 12.9.0 and up.</a:t>
            </a:r>
          </a:p>
        </p:txBody>
      </p:sp>
      <p:sp>
        <p:nvSpPr>
          <p:cNvPr id="172" name="Shape 172"/>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78" name="Shape 178"/>
          <p:cNvSpPr txBox="1">
            <a:spLocks noGrp="1"/>
          </p:cNvSpPr>
          <p:nvPr>
            <p:ph type="title"/>
          </p:nvPr>
        </p:nvSpPr>
        <p:spPr>
          <a:xfrm>
            <a:off x="685800" y="398309"/>
            <a:ext cx="7848599" cy="668491"/>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smtClean="0">
                <a:solidFill>
                  <a:srgbClr val="FAFD00"/>
                </a:solidFill>
                <a:latin typeface="Arial"/>
                <a:ea typeface="Arial"/>
                <a:cs typeface="Arial"/>
                <a:sym typeface="Arial"/>
              </a:rPr>
              <a:t>Make</a:t>
            </a:r>
            <a:r>
              <a:rPr lang="en-US" sz="4400" b="1" i="0" u="none" strike="noStrike" cap="none" baseline="0" dirty="0" smtClean="0">
                <a:solidFill>
                  <a:srgbClr val="FAFD00"/>
                </a:solidFill>
                <a:latin typeface="Arial"/>
                <a:ea typeface="Arial"/>
                <a:cs typeface="Arial"/>
                <a:sym typeface="Arial"/>
              </a:rPr>
              <a:t> on Linux</a:t>
            </a:r>
            <a:endParaRPr lang="x-none" sz="4400" b="1" i="0" u="none" strike="noStrike" cap="none" baseline="0">
              <a:solidFill>
                <a:srgbClr val="FAFD00"/>
              </a:solidFill>
              <a:latin typeface="Arial"/>
              <a:ea typeface="Arial"/>
              <a:cs typeface="Arial"/>
              <a:sym typeface="Arial"/>
            </a:endParaRPr>
          </a:p>
        </p:txBody>
      </p:sp>
      <p:sp>
        <p:nvSpPr>
          <p:cNvPr id="179" name="Shape 179"/>
          <p:cNvSpPr txBox="1">
            <a:spLocks noGrp="1"/>
          </p:cNvSpPr>
          <p:nvPr>
            <p:ph type="body" idx="1"/>
          </p:nvPr>
        </p:nvSpPr>
        <p:spPr>
          <a:xfrm>
            <a:off x="609600" y="1676400"/>
            <a:ext cx="7848599" cy="4766023"/>
          </a:xfrm>
          <a:prstGeom prst="rect">
            <a:avLst/>
          </a:prstGeom>
          <a:noFill/>
          <a:ln>
            <a:noFill/>
          </a:ln>
        </p:spPr>
        <p:txBody>
          <a:bodyPr lIns="92075" tIns="46025" rIns="92075" bIns="46025" anchor="t" anchorCtr="0">
            <a:spAutoFit/>
          </a:bodyPr>
          <a:lstStyle/>
          <a:p>
            <a:pPr marL="342900" marR="0" lvl="0" indent="-342900" algn="l" rtl="0">
              <a:lnSpc>
                <a:spcPct val="90000"/>
              </a:lnSpc>
              <a:spcBef>
                <a:spcPts val="480"/>
              </a:spcBef>
              <a:spcAft>
                <a:spcPts val="0"/>
              </a:spcAft>
              <a:buClr>
                <a:srgbClr val="FAFD00"/>
              </a:buClr>
              <a:buSzPct val="100694"/>
              <a:buFont typeface="Arial"/>
              <a:buChar char="•"/>
            </a:pPr>
            <a:r>
              <a:rPr lang="en-US" sz="2400" dirty="0" smtClean="0"/>
              <a:t>32 or 64 bit?</a:t>
            </a:r>
          </a:p>
          <a:p>
            <a:pPr marL="342900" marR="0" lvl="0" indent="-342900" algn="l" rtl="0">
              <a:lnSpc>
                <a:spcPct val="90000"/>
              </a:lnSpc>
              <a:spcBef>
                <a:spcPts val="480"/>
              </a:spcBef>
              <a:spcAft>
                <a:spcPts val="0"/>
              </a:spcAft>
              <a:buClr>
                <a:srgbClr val="FAFD00"/>
              </a:buClr>
              <a:buSzPct val="100694"/>
              <a:buFont typeface="Arial"/>
              <a:buChar char="•"/>
            </a:pPr>
            <a:r>
              <a:rPr lang="en-US" sz="2400" b="0" i="0" u="none" strike="noStrike" cap="none" baseline="0" dirty="0" smtClean="0">
                <a:solidFill>
                  <a:srgbClr val="F8F8F8"/>
                </a:solidFill>
                <a:latin typeface="Arial"/>
                <a:ea typeface="Arial"/>
                <a:cs typeface="Arial"/>
                <a:sym typeface="Arial"/>
              </a:rPr>
              <a:t>Intel</a:t>
            </a:r>
            <a:r>
              <a:rPr lang="en-US" sz="2400" b="0" i="0" u="none" strike="noStrike" cap="none" dirty="0" smtClean="0">
                <a:solidFill>
                  <a:srgbClr val="F8F8F8"/>
                </a:solidFill>
                <a:latin typeface="Arial"/>
                <a:ea typeface="Arial"/>
                <a:cs typeface="Arial"/>
                <a:sym typeface="Arial"/>
              </a:rPr>
              <a:t> compiler make options:</a:t>
            </a:r>
          </a:p>
          <a:p>
            <a:pPr lvl="1" indent="-342900">
              <a:lnSpc>
                <a:spcPct val="90000"/>
              </a:lnSpc>
              <a:buClr>
                <a:srgbClr val="FAFD00"/>
              </a:buClr>
              <a:buSzPct val="100694"/>
            </a:pPr>
            <a:r>
              <a:rPr lang="en-US" sz="2000" dirty="0" err="1" smtClean="0"/>
              <a:t>i</a:t>
            </a:r>
            <a:r>
              <a:rPr lang="en-US" sz="2000" baseline="0" dirty="0" err="1" smtClean="0"/>
              <a:t>ntel_release</a:t>
            </a:r>
            <a:r>
              <a:rPr lang="en-US" sz="2000" baseline="0" dirty="0" smtClean="0"/>
              <a:t> or intel_release64</a:t>
            </a:r>
          </a:p>
          <a:p>
            <a:pPr lvl="1" indent="-342900">
              <a:lnSpc>
                <a:spcPct val="90000"/>
              </a:lnSpc>
              <a:buClr>
                <a:srgbClr val="FAFD00"/>
              </a:buClr>
              <a:buSzPct val="100694"/>
            </a:pPr>
            <a:r>
              <a:rPr lang="en-US" sz="2000" dirty="0" err="1" smtClean="0"/>
              <a:t>i</a:t>
            </a:r>
            <a:r>
              <a:rPr lang="en-US" sz="2000" b="0" i="0" u="none" strike="noStrike" cap="none" dirty="0" err="1" smtClean="0">
                <a:solidFill>
                  <a:srgbClr val="F8F8F8"/>
                </a:solidFill>
                <a:latin typeface="Arial"/>
                <a:ea typeface="Arial"/>
                <a:cs typeface="Arial"/>
                <a:sym typeface="Arial"/>
              </a:rPr>
              <a:t>ntel_debug</a:t>
            </a:r>
            <a:r>
              <a:rPr lang="en-US" sz="2000" b="0" i="0" u="none" strike="noStrike" cap="none" dirty="0" smtClean="0">
                <a:solidFill>
                  <a:srgbClr val="F8F8F8"/>
                </a:solidFill>
                <a:latin typeface="Arial"/>
                <a:ea typeface="Arial"/>
                <a:cs typeface="Arial"/>
                <a:sym typeface="Arial"/>
              </a:rPr>
              <a:t> or intel_debug64</a:t>
            </a:r>
          </a:p>
          <a:p>
            <a:pPr indent="-342900">
              <a:lnSpc>
                <a:spcPct val="90000"/>
              </a:lnSpc>
              <a:buSzPct val="100694"/>
            </a:pPr>
            <a:r>
              <a:rPr lang="en-US" sz="2400" baseline="0" dirty="0" smtClean="0"/>
              <a:t>GNU compiler make options:</a:t>
            </a:r>
          </a:p>
          <a:p>
            <a:pPr lvl="1" indent="-342900">
              <a:lnSpc>
                <a:spcPct val="90000"/>
              </a:lnSpc>
              <a:buSzPct val="100694"/>
            </a:pPr>
            <a:r>
              <a:rPr lang="en-US" sz="2000" dirty="0" smtClean="0"/>
              <a:t>gnu or gnu64</a:t>
            </a:r>
          </a:p>
          <a:p>
            <a:pPr lvl="2" indent="-342900">
              <a:lnSpc>
                <a:spcPct val="90000"/>
              </a:lnSpc>
              <a:buSzPct val="100694"/>
            </a:pPr>
            <a:r>
              <a:rPr lang="en-US" sz="2000" b="0" i="0" u="none" strike="noStrike" cap="none" baseline="0" dirty="0" smtClean="0">
                <a:solidFill>
                  <a:srgbClr val="F8F8F8"/>
                </a:solidFill>
                <a:latin typeface="Arial"/>
                <a:ea typeface="Arial"/>
                <a:cs typeface="Arial"/>
                <a:sym typeface="Arial"/>
              </a:rPr>
              <a:t>May</a:t>
            </a:r>
            <a:r>
              <a:rPr lang="en-US" sz="2000" b="0" i="0" u="none" strike="noStrike" cap="none" dirty="0" smtClean="0">
                <a:solidFill>
                  <a:srgbClr val="F8F8F8"/>
                </a:solidFill>
                <a:latin typeface="Arial"/>
                <a:ea typeface="Arial"/>
                <a:cs typeface="Arial"/>
                <a:sym typeface="Arial"/>
              </a:rPr>
              <a:t> split into _release &amp; _debug soon</a:t>
            </a:r>
          </a:p>
          <a:p>
            <a:pPr lvl="2" indent="-342900">
              <a:lnSpc>
                <a:spcPct val="90000"/>
              </a:lnSpc>
              <a:buSzPct val="100694"/>
            </a:pPr>
            <a:r>
              <a:rPr lang="en-US" sz="2000" baseline="0" dirty="0" smtClean="0"/>
              <a:t>Right now is akin to the _debug</a:t>
            </a:r>
            <a:r>
              <a:rPr lang="en-US" sz="2000" dirty="0" smtClean="0"/>
              <a:t> option</a:t>
            </a:r>
          </a:p>
          <a:p>
            <a:pPr indent="-342900">
              <a:lnSpc>
                <a:spcPct val="90000"/>
              </a:lnSpc>
              <a:buSzPct val="100694"/>
            </a:pPr>
            <a:r>
              <a:rPr lang="en-US" sz="2400" b="0" i="0" u="none" strike="noStrike" cap="none" baseline="0" dirty="0" smtClean="0">
                <a:solidFill>
                  <a:srgbClr val="F8F8F8"/>
                </a:solidFill>
                <a:latin typeface="Arial"/>
                <a:ea typeface="Arial"/>
                <a:cs typeface="Arial"/>
                <a:sym typeface="Arial"/>
              </a:rPr>
              <a:t>PGI</a:t>
            </a:r>
            <a:r>
              <a:rPr lang="en-US" sz="2400" b="0" i="0" u="none" strike="noStrike" cap="none" dirty="0" smtClean="0">
                <a:solidFill>
                  <a:srgbClr val="F8F8F8"/>
                </a:solidFill>
                <a:latin typeface="Arial"/>
                <a:ea typeface="Arial"/>
                <a:cs typeface="Arial"/>
                <a:sym typeface="Arial"/>
              </a:rPr>
              <a:t> compiler make options:</a:t>
            </a:r>
          </a:p>
          <a:p>
            <a:pPr lvl="1" indent="-342900">
              <a:lnSpc>
                <a:spcPct val="90000"/>
              </a:lnSpc>
              <a:buSzPct val="100694"/>
            </a:pPr>
            <a:r>
              <a:rPr lang="en-US" sz="2000" dirty="0" err="1" smtClean="0"/>
              <a:t>p</a:t>
            </a:r>
            <a:r>
              <a:rPr lang="en-US" sz="2000" baseline="0" dirty="0" err="1" smtClean="0"/>
              <a:t>gi</a:t>
            </a:r>
            <a:r>
              <a:rPr lang="en-US" sz="2000" dirty="0" smtClean="0"/>
              <a:t> or pgi64</a:t>
            </a:r>
          </a:p>
          <a:p>
            <a:pPr lvl="2" indent="-342900">
              <a:lnSpc>
                <a:spcPct val="90000"/>
              </a:lnSpc>
              <a:buSzPct val="100694"/>
            </a:pPr>
            <a:r>
              <a:rPr lang="en-US" sz="2000" dirty="0" smtClean="0"/>
              <a:t>May split into _release &amp; _debug soon</a:t>
            </a:r>
          </a:p>
          <a:p>
            <a:pPr lvl="2" indent="-342900">
              <a:lnSpc>
                <a:spcPct val="90000"/>
              </a:lnSpc>
              <a:buSzPct val="100694"/>
            </a:pPr>
            <a:r>
              <a:rPr lang="en-US" sz="2000" dirty="0" smtClean="0"/>
              <a:t>Right now is akin to the _debug option</a:t>
            </a:r>
          </a:p>
          <a:p>
            <a:pPr marL="342900" marR="0" lvl="0" indent="-342900" algn="l" rtl="0">
              <a:lnSpc>
                <a:spcPct val="90000"/>
              </a:lnSpc>
              <a:spcBef>
                <a:spcPts val="480"/>
              </a:spcBef>
              <a:spcAft>
                <a:spcPts val="0"/>
              </a:spcAft>
              <a:buClr>
                <a:srgbClr val="FAFD00"/>
              </a:buClr>
              <a:buSzPct val="100694"/>
              <a:buFont typeface="Arial"/>
              <a:buChar char="•"/>
            </a:pPr>
            <a:r>
              <a:rPr lang="en-US" sz="2400" b="0" i="0" u="none" strike="noStrike" cap="none" baseline="0" dirty="0" smtClean="0">
                <a:solidFill>
                  <a:srgbClr val="F8F8F8"/>
                </a:solidFill>
                <a:latin typeface="Arial"/>
                <a:ea typeface="Arial"/>
                <a:cs typeface="Arial"/>
                <a:sym typeface="Arial"/>
              </a:rPr>
              <a:t>All compilers accept the clean option.</a:t>
            </a:r>
            <a:endParaRPr dirty="0"/>
          </a:p>
        </p:txBody>
      </p:sp>
      <p:sp>
        <p:nvSpPr>
          <p:cNvPr id="180" name="Shape 180"/>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78" name="Shape 178"/>
          <p:cNvSpPr txBox="1">
            <a:spLocks noGrp="1"/>
          </p:cNvSpPr>
          <p:nvPr>
            <p:ph type="title"/>
          </p:nvPr>
        </p:nvSpPr>
        <p:spPr>
          <a:xfrm>
            <a:off x="685800" y="398309"/>
            <a:ext cx="7848599" cy="668491"/>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smtClean="0">
                <a:solidFill>
                  <a:srgbClr val="FAFD00"/>
                </a:solidFill>
                <a:latin typeface="Arial"/>
                <a:ea typeface="Arial"/>
                <a:cs typeface="Arial"/>
                <a:sym typeface="Arial"/>
              </a:rPr>
              <a:t>Make</a:t>
            </a:r>
            <a:r>
              <a:rPr lang="en-US" sz="4400" b="1" i="0" u="none" strike="noStrike" cap="none" baseline="0" dirty="0" smtClean="0">
                <a:solidFill>
                  <a:srgbClr val="FAFD00"/>
                </a:solidFill>
                <a:latin typeface="Arial"/>
                <a:ea typeface="Arial"/>
                <a:cs typeface="Arial"/>
                <a:sym typeface="Arial"/>
              </a:rPr>
              <a:t> on AIX</a:t>
            </a:r>
            <a:endParaRPr lang="x-none" sz="4400" b="1" i="0" u="none" strike="noStrike" cap="none" baseline="0">
              <a:solidFill>
                <a:srgbClr val="FAFD00"/>
              </a:solidFill>
              <a:latin typeface="Arial"/>
              <a:ea typeface="Arial"/>
              <a:cs typeface="Arial"/>
              <a:sym typeface="Arial"/>
            </a:endParaRPr>
          </a:p>
        </p:txBody>
      </p:sp>
      <p:sp>
        <p:nvSpPr>
          <p:cNvPr id="180" name="Shape 180"/>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
        <p:nvSpPr>
          <p:cNvPr id="7" name="Shape 179"/>
          <p:cNvSpPr txBox="1">
            <a:spLocks/>
          </p:cNvSpPr>
          <p:nvPr/>
        </p:nvSpPr>
        <p:spPr>
          <a:xfrm>
            <a:off x="609600" y="1936434"/>
            <a:ext cx="7848599" cy="2254566"/>
          </a:xfrm>
          <a:prstGeom prst="rect">
            <a:avLst/>
          </a:prstGeom>
          <a:noFill/>
          <a:ln>
            <a:noFill/>
          </a:ln>
        </p:spPr>
        <p:txBody>
          <a:bodyPr lIns="92075" tIns="46025" rIns="92075" bIns="46025" anchor="t" anchorCtr="0">
            <a:spAutoFit/>
          </a:bodyPr>
          <a:lstStyle/>
          <a:p>
            <a:pPr marL="342900" marR="0" lvl="0" indent="-342900" algn="l" defTabSz="914400" rtl="0" eaLnBrk="1" fontAlgn="auto" latinLnBrk="0" hangingPunct="1">
              <a:lnSpc>
                <a:spcPct val="90000"/>
              </a:lnSpc>
              <a:spcBef>
                <a:spcPts val="480"/>
              </a:spcBef>
              <a:spcAft>
                <a:spcPts val="0"/>
              </a:spcAft>
              <a:buClr>
                <a:srgbClr val="FAFD00"/>
              </a:buClr>
              <a:buSzPct val="100694"/>
              <a:buFont typeface="Arial"/>
              <a:buChar char="•"/>
              <a:tabLst/>
              <a:defRPr/>
            </a:pPr>
            <a:r>
              <a:rPr kumimoji="0" lang="en-US" sz="2400" b="0" i="0" u="none" strike="noStrike" kern="0" cap="none" spc="0" normalizeH="0" baseline="0" noProof="0" dirty="0" smtClean="0">
                <a:ln>
                  <a:noFill/>
                </a:ln>
                <a:solidFill>
                  <a:srgbClr val="F8F8F8"/>
                </a:solidFill>
                <a:effectLst/>
                <a:uLnTx/>
                <a:uFillTx/>
                <a:latin typeface="Arial"/>
                <a:ea typeface="Arial"/>
                <a:cs typeface="Arial"/>
                <a:sym typeface="Arial"/>
              </a:rPr>
              <a:t>64 bit</a:t>
            </a:r>
            <a:r>
              <a:rPr kumimoji="0" lang="en-US" sz="2400" b="0" i="0" u="none" strike="noStrike" kern="0" cap="none" spc="0" normalizeH="0" noProof="0" dirty="0" smtClean="0">
                <a:ln>
                  <a:noFill/>
                </a:ln>
                <a:solidFill>
                  <a:srgbClr val="F8F8F8"/>
                </a:solidFill>
                <a:effectLst/>
                <a:uLnTx/>
                <a:uFillTx/>
                <a:latin typeface="Arial"/>
                <a:ea typeface="Arial"/>
                <a:cs typeface="Arial"/>
                <a:sym typeface="Arial"/>
              </a:rPr>
              <a:t> only</a:t>
            </a:r>
            <a:endParaRPr kumimoji="0" lang="en-US" sz="2400" b="0" i="0" u="none" strike="noStrike" kern="0" cap="none" spc="0" normalizeH="0" baseline="0" noProof="0" dirty="0" smtClean="0">
              <a:ln>
                <a:noFill/>
              </a:ln>
              <a:solidFill>
                <a:srgbClr val="F8F8F8"/>
              </a:solidFill>
              <a:effectLst/>
              <a:uLnTx/>
              <a:uFillTx/>
              <a:latin typeface="Arial"/>
              <a:ea typeface="Arial"/>
              <a:cs typeface="Arial"/>
              <a:sym typeface="Arial"/>
            </a:endParaRPr>
          </a:p>
          <a:p>
            <a:pPr marL="342900" marR="0" lvl="0" indent="-342900" algn="l" defTabSz="914400" rtl="0" eaLnBrk="1" fontAlgn="auto" latinLnBrk="0" hangingPunct="1">
              <a:lnSpc>
                <a:spcPct val="90000"/>
              </a:lnSpc>
              <a:spcBef>
                <a:spcPts val="560"/>
              </a:spcBef>
              <a:spcAft>
                <a:spcPts val="0"/>
              </a:spcAft>
              <a:buClr>
                <a:srgbClr val="FAFD00"/>
              </a:buClr>
              <a:buSzPct val="100694"/>
              <a:buFont typeface="Arial"/>
              <a:buChar char="•"/>
              <a:tabLst/>
              <a:defRPr/>
            </a:pPr>
            <a:r>
              <a:rPr kumimoji="0" lang="en-US" sz="2400" b="0" i="0" u="none" strike="noStrike" kern="0" cap="none" spc="0" normalizeH="0" baseline="0" noProof="0" dirty="0" smtClean="0">
                <a:ln>
                  <a:noFill/>
                </a:ln>
                <a:solidFill>
                  <a:srgbClr val="F8F8F8"/>
                </a:solidFill>
                <a:effectLst/>
                <a:uLnTx/>
                <a:uFillTx/>
                <a:latin typeface="Arial"/>
                <a:ea typeface="Arial"/>
                <a:cs typeface="Arial"/>
                <a:sym typeface="Arial"/>
              </a:rPr>
              <a:t>GNU compiler make options:</a:t>
            </a:r>
          </a:p>
          <a:p>
            <a:pPr marL="742950" marR="0" lvl="1" indent="-342900" algn="l" defTabSz="914400" rtl="0" eaLnBrk="1" fontAlgn="auto" latinLnBrk="0" hangingPunct="1">
              <a:lnSpc>
                <a:spcPct val="90000"/>
              </a:lnSpc>
              <a:spcBef>
                <a:spcPts val="480"/>
              </a:spcBef>
              <a:spcAft>
                <a:spcPts val="0"/>
              </a:spcAft>
              <a:buClr>
                <a:srgbClr val="A2D7FF"/>
              </a:buClr>
              <a:buSzPct val="100694"/>
              <a:buFont typeface="Arial"/>
              <a:buChar char="•"/>
              <a:tabLst/>
              <a:defRPr/>
            </a:pPr>
            <a:r>
              <a:rPr lang="en-US" sz="2000" dirty="0" smtClean="0">
                <a:solidFill>
                  <a:srgbClr val="F8F8F8"/>
                </a:solidFill>
              </a:rPr>
              <a:t>gnu</a:t>
            </a:r>
            <a:endParaRPr kumimoji="0" lang="en-US" sz="2000" b="0" i="0" u="none" strike="noStrike" kern="0" cap="none" spc="0" normalizeH="0" baseline="0" noProof="0" dirty="0" smtClean="0">
              <a:ln>
                <a:noFill/>
              </a:ln>
              <a:solidFill>
                <a:srgbClr val="F8F8F8"/>
              </a:solidFill>
              <a:effectLst/>
              <a:uLnTx/>
              <a:uFillTx/>
              <a:latin typeface="Arial"/>
              <a:ea typeface="Arial"/>
              <a:cs typeface="Arial"/>
              <a:sym typeface="Arial"/>
            </a:endParaRPr>
          </a:p>
          <a:p>
            <a:pPr marL="1143000" marR="0" lvl="2" indent="-342900" algn="l" defTabSz="914400" rtl="0" eaLnBrk="1" fontAlgn="auto" latinLnBrk="0" hangingPunct="1">
              <a:lnSpc>
                <a:spcPct val="90000"/>
              </a:lnSpc>
              <a:spcBef>
                <a:spcPts val="480"/>
              </a:spcBef>
              <a:spcAft>
                <a:spcPts val="0"/>
              </a:spcAft>
              <a:buClr>
                <a:srgbClr val="FF6600"/>
              </a:buClr>
              <a:buSzPct val="100694"/>
              <a:buFont typeface="Arial"/>
              <a:buChar char="•"/>
              <a:tabLst/>
              <a:defRPr/>
            </a:pPr>
            <a:r>
              <a:rPr lang="en-US" sz="2000" dirty="0" smtClean="0">
                <a:solidFill>
                  <a:srgbClr val="F8F8F8"/>
                </a:solidFill>
              </a:rPr>
              <a:t>Only compiler and only make option</a:t>
            </a:r>
            <a:endParaRPr kumimoji="0" lang="en-US" sz="2000" b="0" i="0" u="none" strike="noStrike" kern="0" cap="none" spc="0" normalizeH="0" baseline="0" noProof="0" dirty="0" smtClean="0">
              <a:ln>
                <a:noFill/>
              </a:ln>
              <a:solidFill>
                <a:srgbClr val="F8F8F8"/>
              </a:solidFill>
              <a:effectLst/>
              <a:uLnTx/>
              <a:uFillTx/>
              <a:latin typeface="Arial"/>
              <a:ea typeface="Arial"/>
              <a:cs typeface="Arial"/>
              <a:sym typeface="Arial"/>
            </a:endParaRPr>
          </a:p>
          <a:p>
            <a:pPr marL="1143000" marR="0" lvl="2" indent="-342900" algn="l" defTabSz="914400" rtl="0" eaLnBrk="1" fontAlgn="auto" latinLnBrk="0" hangingPunct="1">
              <a:lnSpc>
                <a:spcPct val="90000"/>
              </a:lnSpc>
              <a:spcBef>
                <a:spcPts val="480"/>
              </a:spcBef>
              <a:spcAft>
                <a:spcPts val="0"/>
              </a:spcAft>
              <a:buClr>
                <a:srgbClr val="FF6600"/>
              </a:buClr>
              <a:buSzPct val="100694"/>
              <a:buFont typeface="Arial"/>
              <a:buChar char="•"/>
              <a:tabLst/>
              <a:defRPr/>
            </a:pPr>
            <a:r>
              <a:rPr lang="en-US" sz="2000" dirty="0" smtClean="0">
                <a:solidFill>
                  <a:srgbClr val="F8F8F8"/>
                </a:solidFill>
              </a:rPr>
              <a:t>Is 64 bit even though is not `gnu64`</a:t>
            </a:r>
            <a:endParaRPr kumimoji="0" lang="en-US" sz="2000" b="0" i="0" u="none" strike="noStrike" kern="0" cap="none" spc="0" normalizeH="0" baseline="0" noProof="0" dirty="0" smtClean="0">
              <a:ln>
                <a:noFill/>
              </a:ln>
              <a:solidFill>
                <a:srgbClr val="F8F8F8"/>
              </a:solidFill>
              <a:effectLst/>
              <a:uLnTx/>
              <a:uFillTx/>
              <a:latin typeface="Arial"/>
              <a:ea typeface="Arial"/>
              <a:cs typeface="Arial"/>
              <a:sym typeface="Arial"/>
            </a:endParaRPr>
          </a:p>
          <a:p>
            <a:pPr marL="342900" marR="0" lvl="0" indent="-342900" algn="l" defTabSz="914400" rtl="0" eaLnBrk="1" fontAlgn="auto" latinLnBrk="0" hangingPunct="1">
              <a:lnSpc>
                <a:spcPct val="90000"/>
              </a:lnSpc>
              <a:spcBef>
                <a:spcPts val="480"/>
              </a:spcBef>
              <a:spcAft>
                <a:spcPts val="0"/>
              </a:spcAft>
              <a:buClr>
                <a:srgbClr val="FAFD00"/>
              </a:buClr>
              <a:buSzPct val="100694"/>
              <a:buFont typeface="Arial"/>
              <a:buChar char="•"/>
              <a:tabLst/>
              <a:defRPr/>
            </a:pPr>
            <a:r>
              <a:rPr kumimoji="0" lang="en-US" sz="2400" b="0" i="0" u="none" strike="noStrike" kern="0" cap="none" spc="0" normalizeH="0" baseline="0" noProof="0" dirty="0" smtClean="0">
                <a:ln>
                  <a:noFill/>
                </a:ln>
                <a:solidFill>
                  <a:srgbClr val="F8F8F8"/>
                </a:solidFill>
                <a:effectLst/>
                <a:uLnTx/>
                <a:uFillTx/>
                <a:latin typeface="Arial"/>
                <a:ea typeface="Arial"/>
                <a:cs typeface="Arial"/>
                <a:sym typeface="Arial"/>
              </a:rPr>
              <a:t>clean</a:t>
            </a:r>
            <a:endParaRPr kumimoji="0" lang="en-US" sz="2800" b="0" i="0" u="none" strike="noStrike" kern="0" cap="none" spc="0" normalizeH="0" baseline="0" noProof="0" dirty="0">
              <a:ln>
                <a:noFill/>
              </a:ln>
              <a:solidFill>
                <a:srgbClr val="F8F8F8"/>
              </a:solidFill>
              <a:effectLst/>
              <a:uLnTx/>
              <a:uFillTx/>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10" name="Shape 110"/>
          <p:cNvSpPr txBox="1">
            <a:spLocks noGrp="1"/>
          </p:cNvSpPr>
          <p:nvPr>
            <p:ph type="title"/>
          </p:nvPr>
        </p:nvSpPr>
        <p:spPr>
          <a:xfrm>
            <a:off x="685800" y="76200"/>
            <a:ext cx="7848599" cy="1143000"/>
          </a:xfrm>
          <a:prstGeom prst="rect">
            <a:avLst/>
          </a:prstGeom>
          <a:noFill/>
          <a:ln>
            <a:noFill/>
          </a:ln>
        </p:spPr>
        <p:txBody>
          <a:bodyPr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Outline</a:t>
            </a:r>
          </a:p>
        </p:txBody>
      </p:sp>
      <p:sp>
        <p:nvSpPr>
          <p:cNvPr id="111" name="Shape 111"/>
          <p:cNvSpPr txBox="1">
            <a:spLocks noGrp="1"/>
          </p:cNvSpPr>
          <p:nvPr>
            <p:ph type="body" idx="1"/>
          </p:nvPr>
        </p:nvSpPr>
        <p:spPr>
          <a:xfrm>
            <a:off x="609600" y="2209800"/>
            <a:ext cx="7848599" cy="3881165"/>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Assumptions and Accessing the </a:t>
            </a:r>
            <a:r>
              <a:rPr lang="x-none" sz="2800" b="0" i="0" u="none" strike="noStrike" cap="none" baseline="0" smtClean="0">
                <a:solidFill>
                  <a:srgbClr val="F8F8F8"/>
                </a:solidFill>
                <a:latin typeface="Arial"/>
                <a:ea typeface="Arial"/>
                <a:cs typeface="Arial"/>
                <a:sym typeface="Arial"/>
              </a:rPr>
              <a:t>Code</a:t>
            </a:r>
            <a:endParaRPr lang="en-US" sz="2800" b="0" i="0" u="none" strike="noStrike" cap="none" baseline="0" dirty="0" smtClean="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en-US" dirty="0" smtClean="0"/>
              <a:t>Demonstration for first time users</a:t>
            </a:r>
            <a:endParaRPr lang="x-none" sz="2800" b="0" i="0" u="none" strike="noStrike" cap="none" baseline="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Compiling the Code</a:t>
            </a: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Running the </a:t>
            </a:r>
            <a:r>
              <a:rPr lang="en-US" sz="2800" b="0" i="0" u="none" strike="noStrike" cap="none" baseline="0" dirty="0" smtClean="0">
                <a:solidFill>
                  <a:srgbClr val="F8F8F8"/>
                </a:solidFill>
                <a:latin typeface="Arial"/>
                <a:ea typeface="Arial"/>
                <a:cs typeface="Arial"/>
                <a:sym typeface="Arial"/>
              </a:rPr>
              <a:t>Framework</a:t>
            </a:r>
          </a:p>
          <a:p>
            <a:pPr lvl="1" indent="-342900">
              <a:buSzPct val="101190"/>
            </a:pPr>
            <a:r>
              <a:rPr lang="en-US" sz="2400" dirty="0" smtClean="0"/>
              <a:t>Understanding the </a:t>
            </a:r>
            <a:r>
              <a:rPr lang="en-US" sz="2400" dirty="0" err="1" smtClean="0"/>
              <a:t>config</a:t>
            </a:r>
            <a:r>
              <a:rPr lang="en-US" sz="2400" dirty="0" smtClean="0"/>
              <a:t> &amp; PCF</a:t>
            </a:r>
            <a:endParaRPr lang="en-US" sz="2400" b="0" i="0" u="none" strike="noStrike" cap="none" baseline="0" dirty="0" smtClean="0">
              <a:solidFill>
                <a:srgbClr val="F8F8F8"/>
              </a:solidFill>
              <a:latin typeface="Arial"/>
              <a:ea typeface="Arial"/>
              <a:cs typeface="Arial"/>
              <a:sym typeface="Arial"/>
            </a:endParaRPr>
          </a:p>
          <a:p>
            <a:pPr lvl="1" indent="-342900">
              <a:spcBef>
                <a:spcPts val="560"/>
              </a:spcBef>
              <a:buClr>
                <a:srgbClr val="FAFD00"/>
              </a:buClr>
              <a:buSzPct val="101190"/>
            </a:pPr>
            <a:r>
              <a:rPr lang="en-US" dirty="0" smtClean="0"/>
              <a:t>Customizing the PCF and </a:t>
            </a:r>
            <a:r>
              <a:rPr lang="en-US" dirty="0" err="1" smtClean="0"/>
              <a:t>Config</a:t>
            </a:r>
            <a:r>
              <a:rPr lang="en-US" dirty="0" smtClean="0"/>
              <a:t> files</a:t>
            </a:r>
          </a:p>
          <a:p>
            <a:pPr lvl="1" indent="-342900">
              <a:spcBef>
                <a:spcPts val="560"/>
              </a:spcBef>
              <a:buClr>
                <a:srgbClr val="FAFD00"/>
              </a:buClr>
              <a:buSzPct val="101190"/>
            </a:pPr>
            <a:r>
              <a:rPr lang="en-US" sz="2400" b="0" i="0" u="none" strike="noStrike" cap="none" baseline="0" dirty="0" smtClean="0">
                <a:solidFill>
                  <a:srgbClr val="F8F8F8"/>
                </a:solidFill>
                <a:latin typeface="Arial"/>
                <a:ea typeface="Arial"/>
                <a:cs typeface="Arial"/>
                <a:sym typeface="Arial"/>
              </a:rPr>
              <a:t>Other sections of the </a:t>
            </a:r>
            <a:r>
              <a:rPr lang="en-US" sz="2400" b="0" i="0" u="none" strike="noStrike" cap="none" baseline="0" dirty="0" err="1" smtClean="0">
                <a:solidFill>
                  <a:srgbClr val="F8F8F8"/>
                </a:solidFill>
                <a:latin typeface="Arial"/>
                <a:ea typeface="Arial"/>
                <a:cs typeface="Arial"/>
                <a:sym typeface="Arial"/>
              </a:rPr>
              <a:t>Config</a:t>
            </a:r>
            <a:endParaRPr lang="en-US" sz="2400" b="0" i="0" u="none" strike="noStrike" cap="none" baseline="0" dirty="0" smtClean="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endParaRPr lang="x-none" sz="2800" b="0" i="0" u="none" strike="noStrike" cap="none" baseline="0">
              <a:solidFill>
                <a:srgbClr val="F8F8F8"/>
              </a:solidFill>
              <a:latin typeface="Arial"/>
              <a:ea typeface="Arial"/>
              <a:cs typeface="Arial"/>
              <a:sym typeface="Arial"/>
            </a:endParaRPr>
          </a:p>
        </p:txBody>
      </p:sp>
      <p:sp>
        <p:nvSpPr>
          <p:cNvPr id="112" name="Shape 112"/>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86" name="Shape 186"/>
          <p:cNvSpPr txBox="1">
            <a:spLocks noGrp="1"/>
          </p:cNvSpPr>
          <p:nvPr>
            <p:ph type="title"/>
          </p:nvPr>
        </p:nvSpPr>
        <p:spPr>
          <a:xfrm>
            <a:off x="914401" y="398309"/>
            <a:ext cx="7848599" cy="668491"/>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Framework Executable</a:t>
            </a:r>
          </a:p>
        </p:txBody>
      </p:sp>
      <p:sp>
        <p:nvSpPr>
          <p:cNvPr id="187" name="Shape 187"/>
          <p:cNvSpPr txBox="1">
            <a:spLocks noGrp="1"/>
          </p:cNvSpPr>
          <p:nvPr>
            <p:ph type="body" idx="1"/>
          </p:nvPr>
        </p:nvSpPr>
        <p:spPr>
          <a:xfrm>
            <a:off x="609600" y="2209800"/>
            <a:ext cx="7848599" cy="1385610"/>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After successful compilation, pcf_framework.exe should exist in the top level </a:t>
            </a:r>
            <a:r>
              <a:rPr lang="x-none" sz="2800" b="0" i="0" u="none" strike="noStrike" cap="none" baseline="0" smtClean="0">
                <a:solidFill>
                  <a:srgbClr val="F8F8F8"/>
                </a:solidFill>
                <a:latin typeface="Arial"/>
                <a:ea typeface="Arial"/>
                <a:cs typeface="Arial"/>
                <a:sym typeface="Arial"/>
              </a:rPr>
              <a:t>directory</a:t>
            </a:r>
            <a:r>
              <a:rPr lang="en-US" sz="2800" b="0" i="0" u="none" strike="noStrike" cap="none" baseline="0" dirty="0" smtClean="0">
                <a:solidFill>
                  <a:srgbClr val="F8F8F8"/>
                </a:solidFill>
                <a:latin typeface="Arial"/>
                <a:ea typeface="Arial"/>
                <a:cs typeface="Arial"/>
                <a:sym typeface="Arial"/>
              </a:rPr>
              <a:t>,</a:t>
            </a:r>
            <a:r>
              <a:rPr lang="en-US" sz="2800" b="0" i="0" u="none" strike="noStrike" cap="none" dirty="0" smtClean="0">
                <a:solidFill>
                  <a:srgbClr val="F8F8F8"/>
                </a:solidFill>
                <a:latin typeface="Arial"/>
                <a:ea typeface="Arial"/>
                <a:cs typeface="Arial"/>
                <a:sym typeface="Arial"/>
              </a:rPr>
              <a:t> “</a:t>
            </a:r>
            <a:r>
              <a:rPr lang="x-none" sz="2800" b="0" i="0" u="none" strike="noStrike" cap="none" baseline="0" smtClean="0">
                <a:solidFill>
                  <a:srgbClr val="F8F8F8"/>
                </a:solidFill>
                <a:latin typeface="Arial"/>
                <a:ea typeface="Arial"/>
                <a:cs typeface="Arial"/>
                <a:sym typeface="Arial"/>
              </a:rPr>
              <a:t>AIT_Framework</a:t>
            </a:r>
            <a:r>
              <a:rPr lang="en-US" sz="2800" b="0" i="0" u="none" strike="noStrike" cap="none" baseline="0" dirty="0" smtClean="0">
                <a:solidFill>
                  <a:srgbClr val="F8F8F8"/>
                </a:solidFill>
                <a:latin typeface="Arial"/>
                <a:ea typeface="Arial"/>
                <a:cs typeface="Arial"/>
                <a:sym typeface="Arial"/>
              </a:rPr>
              <a:t>”.</a:t>
            </a:r>
            <a:endParaRPr lang="x-none" sz="2800" b="0" i="0" u="none" strike="noStrike" cap="none" baseline="0">
              <a:solidFill>
                <a:srgbClr val="F8F8F8"/>
              </a:solidFill>
              <a:latin typeface="Arial"/>
              <a:ea typeface="Arial"/>
              <a:cs typeface="Arial"/>
              <a:sym typeface="Arial"/>
            </a:endParaRPr>
          </a:p>
        </p:txBody>
      </p:sp>
      <p:sp>
        <p:nvSpPr>
          <p:cNvPr id="188" name="Shape 188"/>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10" name="Shape 110"/>
          <p:cNvSpPr txBox="1">
            <a:spLocks noGrp="1"/>
          </p:cNvSpPr>
          <p:nvPr>
            <p:ph type="title"/>
          </p:nvPr>
        </p:nvSpPr>
        <p:spPr>
          <a:xfrm>
            <a:off x="685800" y="76200"/>
            <a:ext cx="7848599" cy="1143000"/>
          </a:xfrm>
          <a:prstGeom prst="rect">
            <a:avLst/>
          </a:prstGeom>
          <a:noFill/>
          <a:ln>
            <a:noFill/>
          </a:ln>
        </p:spPr>
        <p:txBody>
          <a:bodyPr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Outline</a:t>
            </a:r>
          </a:p>
        </p:txBody>
      </p:sp>
      <p:sp>
        <p:nvSpPr>
          <p:cNvPr id="111" name="Shape 111"/>
          <p:cNvSpPr txBox="1">
            <a:spLocks noGrp="1"/>
          </p:cNvSpPr>
          <p:nvPr>
            <p:ph type="body" idx="1"/>
          </p:nvPr>
        </p:nvSpPr>
        <p:spPr>
          <a:xfrm>
            <a:off x="609600" y="2209800"/>
            <a:ext cx="7848599" cy="3881165"/>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Assumptions and Accessing the </a:t>
            </a:r>
            <a:r>
              <a:rPr lang="x-none" sz="2800" b="0" i="0" u="none" strike="noStrike" cap="none" baseline="0" smtClean="0">
                <a:solidFill>
                  <a:srgbClr val="F8F8F8"/>
                </a:solidFill>
                <a:latin typeface="Arial"/>
                <a:ea typeface="Arial"/>
                <a:cs typeface="Arial"/>
                <a:sym typeface="Arial"/>
              </a:rPr>
              <a:t>Code</a:t>
            </a:r>
            <a:endParaRPr lang="en-US" sz="2800" b="0" i="0" u="none" strike="noStrike" cap="none" baseline="0" dirty="0" smtClean="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en-US" dirty="0" smtClean="0"/>
              <a:t>Demonstration for first time users</a:t>
            </a:r>
            <a:endParaRPr lang="x-none" sz="2800" b="0" i="0" u="none" strike="noStrike" cap="none" baseline="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Compiling the Code</a:t>
            </a: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FFF00"/>
                </a:solidFill>
                <a:latin typeface="Arial"/>
                <a:ea typeface="Arial"/>
                <a:cs typeface="Arial"/>
                <a:sym typeface="Arial"/>
              </a:rPr>
              <a:t>Running the </a:t>
            </a:r>
            <a:r>
              <a:rPr lang="en-US" sz="2800" b="0" i="0" u="none" strike="noStrike" cap="none" baseline="0" dirty="0" smtClean="0">
                <a:solidFill>
                  <a:srgbClr val="FFFF00"/>
                </a:solidFill>
                <a:latin typeface="Arial"/>
                <a:ea typeface="Arial"/>
                <a:cs typeface="Arial"/>
                <a:sym typeface="Arial"/>
              </a:rPr>
              <a:t>Framework</a:t>
            </a:r>
          </a:p>
          <a:p>
            <a:pPr lvl="1" indent="-342900">
              <a:buSzPct val="101190"/>
            </a:pPr>
            <a:r>
              <a:rPr lang="en-US" sz="2400" dirty="0" smtClean="0">
                <a:solidFill>
                  <a:srgbClr val="FFFF00"/>
                </a:solidFill>
              </a:rPr>
              <a:t>Understanding the </a:t>
            </a:r>
            <a:r>
              <a:rPr lang="en-US" dirty="0" err="1" smtClean="0">
                <a:solidFill>
                  <a:srgbClr val="FFFF00"/>
                </a:solidFill>
              </a:rPr>
              <a:t>C</a:t>
            </a:r>
            <a:r>
              <a:rPr lang="en-US" sz="2400" dirty="0" err="1" smtClean="0">
                <a:solidFill>
                  <a:srgbClr val="FFFF00"/>
                </a:solidFill>
              </a:rPr>
              <a:t>onfig</a:t>
            </a:r>
            <a:r>
              <a:rPr lang="en-US" sz="2400" dirty="0" smtClean="0">
                <a:solidFill>
                  <a:srgbClr val="FFFF00"/>
                </a:solidFill>
              </a:rPr>
              <a:t> &amp; PCF</a:t>
            </a:r>
            <a:endParaRPr lang="en-US" sz="2400" b="0" i="0" u="none" strike="noStrike" cap="none" baseline="0" dirty="0" smtClean="0">
              <a:solidFill>
                <a:srgbClr val="FFFF00"/>
              </a:solidFill>
              <a:latin typeface="Arial"/>
              <a:ea typeface="Arial"/>
              <a:cs typeface="Arial"/>
              <a:sym typeface="Arial"/>
            </a:endParaRPr>
          </a:p>
          <a:p>
            <a:pPr lvl="1" indent="-342900">
              <a:spcBef>
                <a:spcPts val="560"/>
              </a:spcBef>
              <a:buClr>
                <a:srgbClr val="FAFD00"/>
              </a:buClr>
              <a:buSzPct val="101190"/>
            </a:pPr>
            <a:r>
              <a:rPr lang="en-US" dirty="0" smtClean="0"/>
              <a:t>Customizing the PCF and </a:t>
            </a:r>
            <a:r>
              <a:rPr lang="en-US" dirty="0" err="1" smtClean="0"/>
              <a:t>Config</a:t>
            </a:r>
            <a:r>
              <a:rPr lang="en-US" dirty="0" smtClean="0"/>
              <a:t> files</a:t>
            </a:r>
          </a:p>
          <a:p>
            <a:pPr lvl="1" indent="-342900">
              <a:spcBef>
                <a:spcPts val="560"/>
              </a:spcBef>
              <a:buClr>
                <a:srgbClr val="FAFD00"/>
              </a:buClr>
              <a:buSzPct val="101190"/>
            </a:pPr>
            <a:r>
              <a:rPr lang="en-US" sz="2400" b="0" i="0" u="none" strike="noStrike" cap="none" baseline="0" dirty="0" smtClean="0">
                <a:solidFill>
                  <a:srgbClr val="F8F8F8"/>
                </a:solidFill>
                <a:latin typeface="Arial"/>
                <a:ea typeface="Arial"/>
                <a:cs typeface="Arial"/>
                <a:sym typeface="Arial"/>
              </a:rPr>
              <a:t>Other sections of the </a:t>
            </a:r>
            <a:r>
              <a:rPr lang="en-US" sz="2400" b="0" i="0" u="none" strike="noStrike" cap="none" baseline="0" dirty="0" err="1" smtClean="0">
                <a:solidFill>
                  <a:srgbClr val="F8F8F8"/>
                </a:solidFill>
                <a:latin typeface="Arial"/>
                <a:ea typeface="Arial"/>
                <a:cs typeface="Arial"/>
                <a:sym typeface="Arial"/>
              </a:rPr>
              <a:t>Config</a:t>
            </a:r>
            <a:endParaRPr lang="en-US" sz="2400" b="0" i="0" u="none" strike="noStrike" cap="none" baseline="0" dirty="0" smtClean="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endParaRPr lang="x-none" sz="2800" b="0" i="0" u="none" strike="noStrike" cap="none" baseline="0">
              <a:solidFill>
                <a:srgbClr val="F8F8F8"/>
              </a:solidFill>
              <a:latin typeface="Arial"/>
              <a:ea typeface="Arial"/>
              <a:cs typeface="Arial"/>
              <a:sym typeface="Arial"/>
            </a:endParaRPr>
          </a:p>
        </p:txBody>
      </p:sp>
      <p:sp>
        <p:nvSpPr>
          <p:cNvPr id="112" name="Shape 112"/>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16"/>
          <p:cNvSpPr txBox="1">
            <a:spLocks/>
          </p:cNvSpPr>
          <p:nvPr/>
        </p:nvSpPr>
        <p:spPr>
          <a:xfrm>
            <a:off x="152400" y="1684895"/>
            <a:ext cx="4343400" cy="4820397"/>
          </a:xfrm>
          <a:prstGeom prst="rect">
            <a:avLst/>
          </a:prstGeom>
          <a:solidFill>
            <a:srgbClr val="FFFFFF"/>
          </a:solidFill>
          <a:ln>
            <a:noFill/>
          </a:ln>
        </p:spPr>
        <p:txBody>
          <a:bodyPr wrap="square" lIns="92075" tIns="46025" rIns="92075" bIns="46025" anchor="t" anchorCtr="0">
            <a:spAutoFit/>
          </a:bodyPr>
          <a:lstStyle/>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800" b="0" i="0" u="none" strike="noStrike" kern="0" cap="none" spc="0" normalizeH="0" baseline="0" noProof="0" dirty="0" smtClean="0">
                <a:ln>
                  <a:noFill/>
                </a:ln>
                <a:solidFill>
                  <a:schemeClr val="dk1"/>
                </a:solidFill>
                <a:effectLst/>
                <a:uLnTx/>
                <a:uFillTx/>
                <a:latin typeface="Courier New"/>
                <a:ea typeface="Courier New"/>
                <a:cs typeface="Courier New"/>
                <a:sym typeface="Courier New"/>
              </a:rPr>
              <a:t># Satellite info</a:t>
            </a: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800" b="0" i="0" u="none" strike="noStrike" kern="0" cap="none" spc="0" normalizeH="0" baseline="0" noProof="0" dirty="0" smtClean="0">
                <a:ln>
                  <a:noFill/>
                </a:ln>
                <a:solidFill>
                  <a:schemeClr val="dk1"/>
                </a:solidFill>
                <a:effectLst/>
                <a:uLnTx/>
                <a:uFillTx/>
                <a:latin typeface="Courier New"/>
                <a:ea typeface="Courier New"/>
                <a:cs typeface="Courier New"/>
                <a:sym typeface="Courier New"/>
              </a:rPr>
              <a:t>SATELLITE: MSG</a:t>
            </a: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800" b="0" i="0" u="none" strike="noStrike" kern="0" cap="none" spc="0" normalizeH="0" baseline="0" noProof="0" dirty="0" smtClean="0">
                <a:ln>
                  <a:noFill/>
                </a:ln>
                <a:solidFill>
                  <a:schemeClr val="dk1"/>
                </a:solidFill>
                <a:effectLst/>
                <a:uLnTx/>
                <a:uFillTx/>
                <a:latin typeface="Courier New"/>
                <a:ea typeface="Courier New"/>
                <a:cs typeface="Courier New"/>
                <a:sym typeface="Courier New"/>
              </a:rPr>
              <a:t>INSTRUMENT: SEVIRI</a:t>
            </a: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endParaRPr lang="en-US" sz="800" dirty="0" smtClean="0">
              <a:solidFill>
                <a:schemeClr val="dk1"/>
              </a:solidFill>
              <a:latin typeface="Courier New"/>
              <a:cs typeface="Courier New"/>
              <a:sym typeface="Courier New"/>
            </a:endParaRP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800" b="0" i="0" u="none" strike="noStrike" kern="0" cap="none" spc="0" normalizeH="0" baseline="0" noProof="0" dirty="0" smtClean="0">
                <a:ln>
                  <a:noFill/>
                </a:ln>
                <a:solidFill>
                  <a:schemeClr val="dk1"/>
                </a:solidFill>
                <a:effectLst/>
                <a:uLnTx/>
                <a:uFillTx/>
                <a:latin typeface="Courier New"/>
                <a:ea typeface="Arial"/>
                <a:cs typeface="Courier New"/>
                <a:sym typeface="Courier New"/>
              </a:rPr>
              <a:t>SEGMENT_MODE:</a:t>
            </a:r>
            <a:r>
              <a:rPr kumimoji="0" lang="en-US" sz="800" b="0" i="0" u="none" strike="noStrike" kern="0" cap="none" spc="0" normalizeH="0" noProof="0" dirty="0" smtClean="0">
                <a:ln>
                  <a:noFill/>
                </a:ln>
                <a:solidFill>
                  <a:schemeClr val="dk1"/>
                </a:solidFill>
                <a:effectLst/>
                <a:uLnTx/>
                <a:uFillTx/>
                <a:latin typeface="Courier New"/>
                <a:ea typeface="Arial"/>
                <a:cs typeface="Courier New"/>
                <a:sym typeface="Courier New"/>
              </a:rPr>
              <a:t> SCANLINE</a:t>
            </a: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endParaRPr kumimoji="0" lang="en-US" sz="800" b="0" i="0" u="none" strike="noStrike" kern="0" cap="none" spc="0" normalizeH="0" baseline="0" noProof="0" dirty="0" smtClean="0">
              <a:ln>
                <a:noFill/>
              </a:ln>
              <a:solidFill>
                <a:srgbClr val="F8F8F8"/>
              </a:solidFill>
              <a:effectLst/>
              <a:uLnTx/>
              <a:uFillTx/>
              <a:latin typeface="Arial"/>
              <a:ea typeface="Arial"/>
              <a:cs typeface="Arial"/>
              <a:sym typeface="Arial"/>
            </a:endParaRP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800" b="0" i="0" u="none" strike="noStrike" kern="0" cap="none" spc="0" normalizeH="0" baseline="0" noProof="0" dirty="0" smtClean="0">
                <a:ln>
                  <a:noFill/>
                </a:ln>
                <a:solidFill>
                  <a:schemeClr val="dk1"/>
                </a:solidFill>
                <a:effectLst/>
                <a:uLnTx/>
                <a:uFillTx/>
                <a:latin typeface="Courier New"/>
                <a:ea typeface="Courier New"/>
                <a:cs typeface="Courier New"/>
                <a:sym typeface="Courier New"/>
              </a:rPr>
              <a:t>#</a:t>
            </a: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800" b="0" i="0" u="none" strike="noStrike" kern="0" cap="none" spc="0" normalizeH="0" baseline="0" noProof="0" dirty="0" smtClean="0">
                <a:ln>
                  <a:noFill/>
                </a:ln>
                <a:solidFill>
                  <a:schemeClr val="dk1"/>
                </a:solidFill>
                <a:effectLst/>
                <a:uLnTx/>
                <a:uFillTx/>
                <a:latin typeface="Courier New"/>
                <a:ea typeface="Courier New"/>
                <a:cs typeface="Courier New"/>
                <a:sym typeface="Courier New"/>
              </a:rPr>
              <a:t># Data dimensions </a:t>
            </a: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800" b="0" i="0" u="none" strike="noStrike" kern="0" cap="none" spc="0" normalizeH="0" baseline="0" noProof="0" dirty="0" smtClean="0">
                <a:ln>
                  <a:noFill/>
                </a:ln>
                <a:solidFill>
                  <a:schemeClr val="dk1"/>
                </a:solidFill>
                <a:effectLst/>
                <a:uLnTx/>
                <a:uFillTx/>
                <a:latin typeface="Courier New"/>
                <a:ea typeface="Courier New"/>
                <a:cs typeface="Courier New"/>
                <a:sym typeface="Courier New"/>
              </a:rPr>
              <a:t>#</a:t>
            </a: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800" b="0" i="0" u="none" strike="noStrike" kern="0" cap="none" spc="0" normalizeH="0" baseline="0" noProof="0" dirty="0" smtClean="0">
                <a:ln>
                  <a:noFill/>
                </a:ln>
                <a:solidFill>
                  <a:schemeClr val="dk1"/>
                </a:solidFill>
                <a:effectLst/>
                <a:uLnTx/>
                <a:uFillTx/>
                <a:latin typeface="Courier New"/>
                <a:ea typeface="Courier New"/>
                <a:cs typeface="Courier New"/>
                <a:sym typeface="Courier New"/>
              </a:rPr>
              <a:t>ROWS: 3712</a:t>
            </a: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800" b="0" i="0" u="none" strike="noStrike" kern="0" cap="none" spc="0" normalizeH="0" baseline="0" noProof="0" dirty="0" smtClean="0">
                <a:ln>
                  <a:noFill/>
                </a:ln>
                <a:solidFill>
                  <a:schemeClr val="dk1"/>
                </a:solidFill>
                <a:effectLst/>
                <a:uLnTx/>
                <a:uFillTx/>
                <a:latin typeface="Courier New"/>
                <a:ea typeface="Courier New"/>
                <a:cs typeface="Courier New"/>
                <a:sym typeface="Courier New"/>
              </a:rPr>
              <a:t>COLUMNS: 3712</a:t>
            </a: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800" b="0" i="0" u="none" strike="noStrike" kern="0" cap="none" spc="0" normalizeH="0" baseline="0" noProof="0" dirty="0" smtClean="0">
                <a:ln>
                  <a:noFill/>
                </a:ln>
                <a:solidFill>
                  <a:schemeClr val="dk1"/>
                </a:solidFill>
                <a:effectLst/>
                <a:uLnTx/>
                <a:uFillTx/>
                <a:latin typeface="Courier New"/>
                <a:ea typeface="Courier New"/>
                <a:cs typeface="Courier New"/>
                <a:sym typeface="Courier New"/>
              </a:rPr>
              <a:t>CHANNELS: 11</a:t>
            </a: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 PCF Framework Settings</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endParaRPr lang="en-US" sz="800" dirty="0" smtClean="0"/>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 Segment details</a:t>
            </a: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ROW_START: 1</a:t>
            </a: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ROW_END: 3712</a:t>
            </a: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COLUMN_START: 1</a:t>
            </a: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COLUMN_END: 3712</a:t>
            </a: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SEGMENT_SIZE: 120</a:t>
            </a:r>
            <a:endParaRPr lang="en-US" sz="800" dirty="0" smtClean="0"/>
          </a:p>
          <a:p>
            <a:endParaRPr lang="en-US" sz="800" dirty="0" smtClean="0"/>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 RUN_MODE - USER_DEFINED_PCF or ALLOW_DEFAULT_PCF</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RUN_MODE: </a:t>
            </a:r>
            <a:r>
              <a:rPr lang="en-US" sz="800" dirty="0" smtClean="0">
                <a:solidFill>
                  <a:schemeClr val="dk1"/>
                </a:solidFill>
                <a:latin typeface="Courier New"/>
                <a:ea typeface="Courier New"/>
                <a:cs typeface="Courier New"/>
                <a:sym typeface="Courier New"/>
              </a:rPr>
              <a:t>ALLOW_DEFAULT_PCF</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 DEPENDENCY_INFO_LOCATION - ALLOW_IN_MAIN or PCF_ONLY</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DEPENDENCY_INFO_LOCATION: </a:t>
            </a:r>
            <a:r>
              <a:rPr lang="en-US" sz="800" dirty="0" smtClean="0">
                <a:solidFill>
                  <a:schemeClr val="dk1"/>
                </a:solidFill>
                <a:latin typeface="Courier New"/>
                <a:ea typeface="Courier New"/>
                <a:cs typeface="Courier New"/>
                <a:sym typeface="Courier New"/>
              </a:rPr>
              <a:t>ALLOW_IN_MAIN</a:t>
            </a:r>
            <a:endParaRPr lang="en-US" sz="800" dirty="0" smtClean="0">
              <a:solidFill>
                <a:srgbClr val="F8F8F8"/>
              </a:solidFill>
              <a:ea typeface="Courier New"/>
            </a:endParaRPr>
          </a:p>
        </p:txBody>
      </p:sp>
      <p:sp>
        <p:nvSpPr>
          <p:cNvPr id="6" name="Shape 216"/>
          <p:cNvSpPr txBox="1">
            <a:spLocks/>
          </p:cNvSpPr>
          <p:nvPr/>
        </p:nvSpPr>
        <p:spPr>
          <a:xfrm>
            <a:off x="4648200" y="1676400"/>
            <a:ext cx="4343400" cy="4834247"/>
          </a:xfrm>
          <a:prstGeom prst="rect">
            <a:avLst/>
          </a:prstGeom>
          <a:solidFill>
            <a:srgbClr val="FFFFFF"/>
          </a:solidFill>
          <a:ln>
            <a:noFill/>
          </a:ln>
        </p:spPr>
        <p:txBody>
          <a:bodyPr wrap="square" lIns="92075" tIns="46025" rIns="92075" bIns="46025" anchor="t" anchorCtr="0">
            <a:spAutoFit/>
          </a:bodyPr>
          <a:lstStyle/>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 Output Directory</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OUTPUT_DIRECTORY: Output/</a:t>
            </a:r>
          </a:p>
          <a:p>
            <a:endParaRPr lang="en-US" sz="800" dirty="0" smtClean="0"/>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 Output Option</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OUTPUT_FILE_OPTION: NETCDF_ALL</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FILE_VERSION: NETCDF_V4</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 Specify here what you want to run</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RUN:</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 For satellite data, specify actual data file instead of </a:t>
            </a:r>
            <a:r>
              <a:rPr lang="en-US" sz="800" dirty="0" err="1" smtClean="0">
                <a:solidFill>
                  <a:schemeClr val="dk1"/>
                </a:solidFill>
                <a:latin typeface="Courier New"/>
                <a:ea typeface="Courier New"/>
                <a:cs typeface="Courier New"/>
                <a:sym typeface="Courier New"/>
              </a:rPr>
              <a:t>pcf</a:t>
            </a: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SATELLITE_DATA:</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MSG_SEVIRI_FD = /</a:t>
            </a:r>
            <a:r>
              <a:rPr lang="en-US" sz="800" dirty="0" smtClean="0">
                <a:solidFill>
                  <a:schemeClr val="dk1"/>
                </a:solidFill>
                <a:latin typeface="Courier New"/>
                <a:ea typeface="Courier New"/>
                <a:cs typeface="Courier New"/>
                <a:sym typeface="Courier New"/>
              </a:rPr>
              <a:t>path/to/satellite/data/file/MSG1.FD.20062360915.nc</a:t>
            </a: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SNOW_MASK</a:t>
            </a: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SNOW_MASK_NWP</a:t>
            </a: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SNOW_MASK_IMS_SSMI</a:t>
            </a: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NWP_DATA:</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NWP_GFS</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RTM:</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CRTM</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CLOUD_MASK:</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AWG_CLOUD_MASK</a:t>
            </a:r>
          </a:p>
        </p:txBody>
      </p:sp>
      <p:sp>
        <p:nvSpPr>
          <p:cNvPr id="4" name="Title 1"/>
          <p:cNvSpPr txBox="1">
            <a:spLocks/>
          </p:cNvSpPr>
          <p:nvPr/>
        </p:nvSpPr>
        <p:spPr>
          <a:xfrm>
            <a:off x="1066801" y="76200"/>
            <a:ext cx="7848599" cy="609600"/>
          </a:xfrm>
          <a:prstGeom prst="rect">
            <a:avLst/>
          </a:prstGeom>
          <a:noFill/>
          <a:ln>
            <a:noFill/>
          </a:ln>
        </p:spPr>
        <p:txBody>
          <a:bodyPr lIns="91425" tIns="91425" rIns="91425" bIns="91425" anchor="ctr" anchorCtr="0"/>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AFD00"/>
                </a:solidFill>
                <a:effectLst/>
                <a:uLnTx/>
                <a:uFillTx/>
                <a:latin typeface="Arial"/>
                <a:ea typeface="Arial"/>
                <a:cs typeface="Arial"/>
                <a:sym typeface="Arial"/>
              </a:rPr>
              <a:t>Example </a:t>
            </a:r>
            <a:r>
              <a:rPr kumimoji="0" lang="en-US" sz="3200" b="1" i="0" u="none" strike="noStrike" kern="0" cap="none" spc="0" normalizeH="0" baseline="0" noProof="0" dirty="0" err="1" smtClean="0">
                <a:ln>
                  <a:noFill/>
                </a:ln>
                <a:solidFill>
                  <a:srgbClr val="FAFD00"/>
                </a:solidFill>
                <a:effectLst/>
                <a:uLnTx/>
                <a:uFillTx/>
                <a:latin typeface="Arial"/>
                <a:ea typeface="Arial"/>
                <a:cs typeface="Arial"/>
                <a:sym typeface="Arial"/>
              </a:rPr>
              <a:t>Config</a:t>
            </a:r>
            <a:endParaRPr kumimoji="0" lang="en-US" sz="3200" b="1" i="0" u="none" strike="noStrike" kern="0" cap="none" spc="0" normalizeH="0" baseline="0" noProof="0" dirty="0">
              <a:ln>
                <a:noFill/>
              </a:ln>
              <a:solidFill>
                <a:srgbClr val="FAFD00"/>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76400"/>
            <a:ext cx="7848599" cy="4648200"/>
          </a:xfrm>
        </p:spPr>
        <p:txBody>
          <a:bodyPr/>
          <a:lstStyle/>
          <a:p>
            <a:r>
              <a:rPr lang="en-US" dirty="0" smtClean="0"/>
              <a:t>Main sections:</a:t>
            </a:r>
          </a:p>
          <a:p>
            <a:pPr lvl="1"/>
            <a:r>
              <a:rPr lang="en-US" dirty="0" smtClean="0"/>
              <a:t>Satellite info</a:t>
            </a:r>
          </a:p>
          <a:p>
            <a:pPr lvl="1"/>
            <a:r>
              <a:rPr lang="en-US" dirty="0" smtClean="0"/>
              <a:t>Data dimensions</a:t>
            </a:r>
          </a:p>
          <a:p>
            <a:pPr lvl="1"/>
            <a:r>
              <a:rPr lang="en-US" dirty="0" smtClean="0"/>
              <a:t>PCF Framework settings</a:t>
            </a:r>
          </a:p>
          <a:p>
            <a:pPr lvl="2"/>
            <a:r>
              <a:rPr lang="en-US" dirty="0" smtClean="0"/>
              <a:t>Segment details</a:t>
            </a:r>
          </a:p>
          <a:p>
            <a:pPr lvl="2"/>
            <a:r>
              <a:rPr lang="en-US" dirty="0" smtClean="0"/>
              <a:t>Run mode</a:t>
            </a:r>
          </a:p>
          <a:p>
            <a:pPr lvl="2"/>
            <a:r>
              <a:rPr lang="en-US" dirty="0" smtClean="0"/>
              <a:t>Dependency info location</a:t>
            </a:r>
          </a:p>
          <a:p>
            <a:pPr lvl="2"/>
            <a:r>
              <a:rPr lang="en-US" dirty="0" smtClean="0"/>
              <a:t>Output directory</a:t>
            </a:r>
          </a:p>
          <a:p>
            <a:pPr lvl="2"/>
            <a:r>
              <a:rPr lang="en-US" dirty="0" smtClean="0"/>
              <a:t>Output file option &amp; file version</a:t>
            </a:r>
          </a:p>
          <a:p>
            <a:pPr lvl="1"/>
            <a:r>
              <a:rPr lang="en-US" dirty="0" smtClean="0"/>
              <a:t>Run settings</a:t>
            </a:r>
          </a:p>
          <a:p>
            <a:pPr lvl="2"/>
            <a:endParaRPr lang="en-US" dirty="0" smtClean="0"/>
          </a:p>
          <a:p>
            <a:pPr lvl="1"/>
            <a:endParaRPr lang="en-US" dirty="0" smtClean="0"/>
          </a:p>
          <a:p>
            <a:pPr lvl="1"/>
            <a:endParaRPr lang="en-US" dirty="0"/>
          </a:p>
        </p:txBody>
      </p:sp>
      <p:sp>
        <p:nvSpPr>
          <p:cNvPr id="4" name="Title 1"/>
          <p:cNvSpPr txBox="1">
            <a:spLocks/>
          </p:cNvSpPr>
          <p:nvPr/>
        </p:nvSpPr>
        <p:spPr>
          <a:xfrm>
            <a:off x="1066801" y="228600"/>
            <a:ext cx="7848599" cy="1143000"/>
          </a:xfrm>
          <a:prstGeom prst="rect">
            <a:avLst/>
          </a:prstGeom>
          <a:noFill/>
          <a:ln>
            <a:noFill/>
          </a:ln>
        </p:spPr>
        <p:txBody>
          <a:bodyPr lIns="91425" tIns="91425" rIns="91425" bIns="91425" anchor="ctr" anchorCtr="0"/>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srgbClr val="FAFD00"/>
                </a:solidFill>
                <a:effectLst/>
                <a:uLnTx/>
                <a:uFillTx/>
                <a:latin typeface="Arial"/>
                <a:ea typeface="Arial"/>
                <a:cs typeface="Arial"/>
                <a:sym typeface="Arial"/>
              </a:rPr>
              <a:t>Understanding the </a:t>
            </a:r>
            <a:r>
              <a:rPr kumimoji="0" lang="en-US" sz="4400" b="1" i="0" u="none" strike="noStrike" kern="0" cap="none" spc="0" normalizeH="0" baseline="0" noProof="0" dirty="0" err="1" smtClean="0">
                <a:ln>
                  <a:noFill/>
                </a:ln>
                <a:solidFill>
                  <a:srgbClr val="FAFD00"/>
                </a:solidFill>
                <a:effectLst/>
                <a:uLnTx/>
                <a:uFillTx/>
                <a:latin typeface="Arial"/>
                <a:ea typeface="Arial"/>
                <a:cs typeface="Arial"/>
                <a:sym typeface="Arial"/>
              </a:rPr>
              <a:t>Config</a:t>
            </a:r>
            <a:endParaRPr kumimoji="0" lang="en-US" sz="4400" b="1" i="0" u="none" strike="noStrike" kern="0" cap="none" spc="0" normalizeH="0" baseline="0" noProof="0" dirty="0">
              <a:ln>
                <a:noFill/>
              </a:ln>
              <a:solidFill>
                <a:srgbClr val="FAFD00"/>
              </a:solidFill>
              <a:effectLst/>
              <a:uLnTx/>
              <a:uFillTx/>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76400"/>
            <a:ext cx="7848599" cy="4648200"/>
          </a:xfrm>
        </p:spPr>
        <p:txBody>
          <a:bodyPr/>
          <a:lstStyle/>
          <a:p>
            <a:r>
              <a:rPr lang="en-US" dirty="0" smtClean="0"/>
              <a:t>Satellite info</a:t>
            </a:r>
          </a:p>
          <a:p>
            <a:pPr lvl="1"/>
            <a:r>
              <a:rPr lang="en-US" dirty="0" smtClean="0"/>
              <a:t>Name of the satellite and instrument from where the data your are using as input originated.</a:t>
            </a:r>
          </a:p>
          <a:p>
            <a:pPr lvl="1"/>
            <a:endParaRPr lang="en-US" dirty="0" smtClean="0"/>
          </a:p>
          <a:p>
            <a:r>
              <a:rPr lang="en-US" dirty="0" smtClean="0"/>
              <a:t>Data dimensions</a:t>
            </a:r>
          </a:p>
          <a:p>
            <a:pPr lvl="1"/>
            <a:r>
              <a:rPr lang="en-US" dirty="0" smtClean="0"/>
              <a:t>Dimensions of the input satellite data file.</a:t>
            </a:r>
          </a:p>
        </p:txBody>
      </p:sp>
      <p:sp>
        <p:nvSpPr>
          <p:cNvPr id="4" name="Title 1"/>
          <p:cNvSpPr txBox="1">
            <a:spLocks/>
          </p:cNvSpPr>
          <p:nvPr/>
        </p:nvSpPr>
        <p:spPr>
          <a:xfrm>
            <a:off x="1066801" y="228600"/>
            <a:ext cx="7848599" cy="1143000"/>
          </a:xfrm>
          <a:prstGeom prst="rect">
            <a:avLst/>
          </a:prstGeom>
          <a:noFill/>
          <a:ln>
            <a:noFill/>
          </a:ln>
        </p:spPr>
        <p:txBody>
          <a:bodyPr lIns="91425" tIns="91425" rIns="91425" bIns="91425" anchor="ctr" anchorCtr="0"/>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srgbClr val="FAFD00"/>
                </a:solidFill>
                <a:effectLst/>
                <a:uLnTx/>
                <a:uFillTx/>
                <a:latin typeface="Arial"/>
                <a:ea typeface="Arial"/>
                <a:cs typeface="Arial"/>
                <a:sym typeface="Arial"/>
              </a:rPr>
              <a:t>Understanding the </a:t>
            </a:r>
            <a:r>
              <a:rPr kumimoji="0" lang="en-US" sz="4400" b="1" i="0" u="none" strike="noStrike" kern="0" cap="none" spc="0" normalizeH="0" baseline="0" noProof="0" dirty="0" err="1" smtClean="0">
                <a:ln>
                  <a:noFill/>
                </a:ln>
                <a:solidFill>
                  <a:srgbClr val="FAFD00"/>
                </a:solidFill>
                <a:effectLst/>
                <a:uLnTx/>
                <a:uFillTx/>
                <a:latin typeface="Arial"/>
                <a:ea typeface="Arial"/>
                <a:cs typeface="Arial"/>
                <a:sym typeface="Arial"/>
              </a:rPr>
              <a:t>Config</a:t>
            </a:r>
            <a:endParaRPr kumimoji="0" lang="en-US" sz="4400" b="1" i="0" u="none" strike="noStrike" kern="0" cap="none" spc="0" normalizeH="0" baseline="0" noProof="0" dirty="0">
              <a:ln>
                <a:noFill/>
              </a:ln>
              <a:solidFill>
                <a:srgbClr val="FAFD00"/>
              </a:solidFill>
              <a:effectLst/>
              <a:uLnTx/>
              <a:uFillTx/>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8458200" cy="4953000"/>
          </a:xfrm>
        </p:spPr>
        <p:txBody>
          <a:bodyPr/>
          <a:lstStyle/>
          <a:p>
            <a:r>
              <a:rPr lang="en-US" sz="2000" dirty="0" smtClean="0"/>
              <a:t>PCF Framework settings</a:t>
            </a:r>
          </a:p>
          <a:p>
            <a:pPr lvl="1"/>
            <a:r>
              <a:rPr lang="en-US" sz="1800" dirty="0" smtClean="0"/>
              <a:t>Segment details</a:t>
            </a:r>
          </a:p>
          <a:p>
            <a:pPr lvl="2"/>
            <a:r>
              <a:rPr lang="en-US" sz="1800" dirty="0" smtClean="0"/>
              <a:t>Specifies what part of the input data file you want to process and the number of segments (rows) to process at a time (SEGMENT_SIZE).</a:t>
            </a:r>
          </a:p>
          <a:p>
            <a:pPr lvl="1"/>
            <a:r>
              <a:rPr lang="en-US" sz="1800" dirty="0" smtClean="0"/>
              <a:t>Run mode</a:t>
            </a:r>
          </a:p>
          <a:p>
            <a:pPr lvl="2"/>
            <a:r>
              <a:rPr lang="en-US" sz="1800" dirty="0" smtClean="0"/>
              <a:t>User defined or allow default.</a:t>
            </a:r>
          </a:p>
          <a:p>
            <a:pPr lvl="3"/>
            <a:r>
              <a:rPr lang="en-US" sz="1600" dirty="0" smtClean="0"/>
              <a:t>Leave as allow default to let the framework use settings in the Default PCFs.</a:t>
            </a:r>
          </a:p>
          <a:p>
            <a:pPr lvl="1"/>
            <a:r>
              <a:rPr lang="en-US" sz="1800" dirty="0" smtClean="0"/>
              <a:t>Dependency info location</a:t>
            </a:r>
          </a:p>
          <a:p>
            <a:pPr lvl="2"/>
            <a:r>
              <a:rPr lang="en-US" sz="1800" dirty="0" smtClean="0"/>
              <a:t>Allow in main or PCF only</a:t>
            </a:r>
          </a:p>
          <a:p>
            <a:pPr lvl="3"/>
            <a:r>
              <a:rPr lang="en-US" sz="1600" dirty="0" smtClean="0"/>
              <a:t>Leave as allow in main until you have a firm understanding of PCFs.</a:t>
            </a:r>
          </a:p>
          <a:p>
            <a:pPr lvl="1"/>
            <a:r>
              <a:rPr lang="en-US" sz="1800" dirty="0" smtClean="0"/>
              <a:t>Output directory</a:t>
            </a:r>
          </a:p>
          <a:p>
            <a:pPr lvl="2"/>
            <a:r>
              <a:rPr lang="en-US" sz="1800" dirty="0" smtClean="0"/>
              <a:t>Update to tell the framework where to write the output.</a:t>
            </a:r>
          </a:p>
          <a:p>
            <a:pPr lvl="1"/>
            <a:r>
              <a:rPr lang="en-US" sz="1800" dirty="0" smtClean="0"/>
              <a:t>Output file option &amp; file version</a:t>
            </a:r>
          </a:p>
          <a:p>
            <a:pPr lvl="2"/>
            <a:r>
              <a:rPr lang="en-US" sz="1800" dirty="0" smtClean="0"/>
              <a:t>Only file option if </a:t>
            </a:r>
            <a:r>
              <a:rPr lang="en-US" sz="1800" dirty="0" err="1" smtClean="0"/>
              <a:t>netcdf_all</a:t>
            </a:r>
            <a:r>
              <a:rPr lang="en-US" sz="1800" dirty="0" smtClean="0"/>
              <a:t>, can specify version of </a:t>
            </a:r>
            <a:r>
              <a:rPr lang="en-US" sz="1800" dirty="0" err="1" smtClean="0"/>
              <a:t>netcdf</a:t>
            </a:r>
            <a:r>
              <a:rPr lang="en-US" sz="1800" dirty="0" smtClean="0"/>
              <a:t> to use.</a:t>
            </a:r>
          </a:p>
          <a:p>
            <a:pPr lvl="2"/>
            <a:endParaRPr lang="en-US" sz="1800" dirty="0" smtClean="0"/>
          </a:p>
          <a:p>
            <a:pPr lvl="1"/>
            <a:endParaRPr lang="en-US" sz="1800" dirty="0" smtClean="0"/>
          </a:p>
          <a:p>
            <a:pPr lvl="1"/>
            <a:endParaRPr lang="en-US" sz="1800" dirty="0"/>
          </a:p>
        </p:txBody>
      </p:sp>
      <p:sp>
        <p:nvSpPr>
          <p:cNvPr id="4" name="Title 1"/>
          <p:cNvSpPr txBox="1">
            <a:spLocks/>
          </p:cNvSpPr>
          <p:nvPr/>
        </p:nvSpPr>
        <p:spPr>
          <a:xfrm>
            <a:off x="1066801" y="228600"/>
            <a:ext cx="7848599" cy="1143000"/>
          </a:xfrm>
          <a:prstGeom prst="rect">
            <a:avLst/>
          </a:prstGeom>
          <a:noFill/>
          <a:ln>
            <a:noFill/>
          </a:ln>
        </p:spPr>
        <p:txBody>
          <a:bodyPr lIns="91425" tIns="91425" rIns="91425" bIns="91425" anchor="ctr" anchorCtr="0"/>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srgbClr val="FAFD00"/>
                </a:solidFill>
                <a:effectLst/>
                <a:uLnTx/>
                <a:uFillTx/>
                <a:latin typeface="Arial"/>
                <a:ea typeface="Arial"/>
                <a:cs typeface="Arial"/>
                <a:sym typeface="Arial"/>
              </a:rPr>
              <a:t>Understanding the </a:t>
            </a:r>
            <a:r>
              <a:rPr kumimoji="0" lang="en-US" sz="4400" b="1" i="0" u="none" strike="noStrike" kern="0" cap="none" spc="0" normalizeH="0" baseline="0" noProof="0" dirty="0" err="1" smtClean="0">
                <a:ln>
                  <a:noFill/>
                </a:ln>
                <a:solidFill>
                  <a:srgbClr val="FAFD00"/>
                </a:solidFill>
                <a:effectLst/>
                <a:uLnTx/>
                <a:uFillTx/>
                <a:latin typeface="Arial"/>
                <a:ea typeface="Arial"/>
                <a:cs typeface="Arial"/>
                <a:sym typeface="Arial"/>
              </a:rPr>
              <a:t>Config</a:t>
            </a:r>
            <a:endParaRPr kumimoji="0" lang="en-US" sz="4400" b="1" i="0" u="none" strike="noStrike" kern="0" cap="none" spc="0" normalizeH="0" baseline="0" noProof="0" dirty="0">
              <a:ln>
                <a:noFill/>
              </a:ln>
              <a:solidFill>
                <a:srgbClr val="FAFD00"/>
              </a:solidFill>
              <a:effectLst/>
              <a:uLnTx/>
              <a:uFillTx/>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76400"/>
            <a:ext cx="7848599" cy="4876800"/>
          </a:xfrm>
        </p:spPr>
        <p:txBody>
          <a:bodyPr/>
          <a:lstStyle/>
          <a:p>
            <a:r>
              <a:rPr lang="en-US" sz="2000" dirty="0" smtClean="0"/>
              <a:t>PCF Framework settings</a:t>
            </a:r>
          </a:p>
          <a:p>
            <a:pPr lvl="1"/>
            <a:r>
              <a:rPr lang="en-US" sz="1800" dirty="0" smtClean="0"/>
              <a:t>Run settings</a:t>
            </a:r>
          </a:p>
          <a:p>
            <a:pPr lvl="2"/>
            <a:r>
              <a:rPr lang="en-US" sz="1800" dirty="0" smtClean="0"/>
              <a:t>A list of what to run.</a:t>
            </a:r>
          </a:p>
          <a:p>
            <a:pPr lvl="2"/>
            <a:r>
              <a:rPr lang="en-US" sz="1800" dirty="0" smtClean="0"/>
              <a:t>Format</a:t>
            </a:r>
          </a:p>
          <a:p>
            <a:pPr lvl="3">
              <a:buNone/>
            </a:pPr>
            <a:r>
              <a:rPr lang="en-US" sz="1400" dirty="0" smtClean="0"/>
              <a:t>DATA_TYPE:</a:t>
            </a:r>
          </a:p>
          <a:p>
            <a:pPr lvl="3">
              <a:buNone/>
            </a:pPr>
            <a:r>
              <a:rPr lang="en-US" sz="1400" dirty="0" smtClean="0"/>
              <a:t>PCF_ID</a:t>
            </a:r>
          </a:p>
          <a:p>
            <a:pPr lvl="2"/>
            <a:r>
              <a:rPr lang="en-US" sz="1800" dirty="0" smtClean="0"/>
              <a:t>Example</a:t>
            </a:r>
          </a:p>
          <a:p>
            <a:pPr lvl="3">
              <a:buNone/>
            </a:pPr>
            <a:r>
              <a:rPr lang="en-US" sz="1400" dirty="0" smtClean="0"/>
              <a:t>NWP_DATA</a:t>
            </a:r>
            <a:r>
              <a:rPr lang="en-US" sz="1400" dirty="0" smtClean="0"/>
              <a:t>:</a:t>
            </a:r>
            <a:endParaRPr lang="en-US" sz="1400" dirty="0" smtClean="0"/>
          </a:p>
          <a:p>
            <a:pPr lvl="3">
              <a:buNone/>
            </a:pPr>
            <a:r>
              <a:rPr lang="en-US" sz="1400" dirty="0" smtClean="0"/>
              <a:t>NWP_GFS</a:t>
            </a:r>
            <a:endParaRPr lang="en-US" sz="1400" dirty="0" smtClean="0"/>
          </a:p>
          <a:p>
            <a:pPr lvl="2"/>
            <a:r>
              <a:rPr lang="en-US" sz="1800" dirty="0" smtClean="0"/>
              <a:t>Can redirect the framework away from the Default PCF by overwriting the second line and linking your own PCF, </a:t>
            </a:r>
            <a:r>
              <a:rPr lang="en-US" sz="1800" i="1" dirty="0" smtClean="0"/>
              <a:t>e.g.</a:t>
            </a:r>
            <a:r>
              <a:rPr lang="en-US" sz="1800" dirty="0" smtClean="0"/>
              <a:t>:</a:t>
            </a:r>
          </a:p>
          <a:p>
            <a:pPr lvl="3">
              <a:buNone/>
            </a:pPr>
            <a:r>
              <a:rPr lang="en-US" sz="1400" dirty="0" smtClean="0"/>
              <a:t>SNOW_MASK:</a:t>
            </a:r>
          </a:p>
          <a:p>
            <a:pPr lvl="3">
              <a:buNone/>
            </a:pPr>
            <a:r>
              <a:rPr lang="en-US" sz="1400" dirty="0" smtClean="0"/>
              <a:t>SNOW_MASK_NWP = </a:t>
            </a:r>
            <a:r>
              <a:rPr lang="en-US" sz="1400" dirty="0" smtClean="0"/>
              <a:t>relative/path/to/</a:t>
            </a:r>
            <a:r>
              <a:rPr lang="en-US" sz="1400" dirty="0" err="1" smtClean="0"/>
              <a:t>pcfs</a:t>
            </a:r>
            <a:r>
              <a:rPr lang="en-US" sz="1400" dirty="0" smtClean="0"/>
              <a:t>/SnowMask_New.pcf</a:t>
            </a:r>
            <a:endParaRPr lang="en-US" sz="1400" dirty="0" smtClean="0"/>
          </a:p>
          <a:p>
            <a:pPr lvl="1"/>
            <a:r>
              <a:rPr lang="en-US" sz="1800" dirty="0" smtClean="0"/>
              <a:t>For all algorithms listed under “RUN:”, the framework will either use the Default PCF for that satellite &amp; algorithm, or it will follow the user-specified path to a PCF.</a:t>
            </a:r>
          </a:p>
        </p:txBody>
      </p:sp>
      <p:sp>
        <p:nvSpPr>
          <p:cNvPr id="4" name="Title 1"/>
          <p:cNvSpPr txBox="1">
            <a:spLocks/>
          </p:cNvSpPr>
          <p:nvPr/>
        </p:nvSpPr>
        <p:spPr>
          <a:xfrm>
            <a:off x="1066801" y="228600"/>
            <a:ext cx="7848599" cy="1143000"/>
          </a:xfrm>
          <a:prstGeom prst="rect">
            <a:avLst/>
          </a:prstGeom>
          <a:noFill/>
          <a:ln>
            <a:noFill/>
          </a:ln>
        </p:spPr>
        <p:txBody>
          <a:bodyPr lIns="91425" tIns="91425" rIns="91425" bIns="91425" anchor="ctr" anchorCtr="0"/>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srgbClr val="FAFD00"/>
                </a:solidFill>
                <a:effectLst/>
                <a:uLnTx/>
                <a:uFillTx/>
                <a:latin typeface="Arial"/>
                <a:ea typeface="Arial"/>
                <a:cs typeface="Arial"/>
                <a:sym typeface="Arial"/>
              </a:rPr>
              <a:t>Understanding the </a:t>
            </a:r>
            <a:r>
              <a:rPr kumimoji="0" lang="en-US" sz="4400" b="1" i="0" u="none" strike="noStrike" kern="0" cap="none" spc="0" normalizeH="0" baseline="0" noProof="0" dirty="0" err="1" smtClean="0">
                <a:ln>
                  <a:noFill/>
                </a:ln>
                <a:solidFill>
                  <a:srgbClr val="FAFD00"/>
                </a:solidFill>
                <a:effectLst/>
                <a:uLnTx/>
                <a:uFillTx/>
                <a:latin typeface="Arial"/>
                <a:ea typeface="Arial"/>
                <a:cs typeface="Arial"/>
                <a:sym typeface="Arial"/>
              </a:rPr>
              <a:t>Config</a:t>
            </a:r>
            <a:endParaRPr kumimoji="0" lang="en-US" sz="4400" b="1" i="0" u="none" strike="noStrike" kern="0" cap="none" spc="0" normalizeH="0" baseline="0" noProof="0" dirty="0">
              <a:ln>
                <a:noFill/>
              </a:ln>
              <a:solidFill>
                <a:srgbClr val="FAFD00"/>
              </a:solidFill>
              <a:effectLst/>
              <a:uLnTx/>
              <a:uFillTx/>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279" name="Shape 279"/>
          <p:cNvSpPr txBox="1">
            <a:spLocks noGrp="1"/>
          </p:cNvSpPr>
          <p:nvPr>
            <p:ph type="title"/>
          </p:nvPr>
        </p:nvSpPr>
        <p:spPr>
          <a:xfrm>
            <a:off x="762001" y="398309"/>
            <a:ext cx="7848599" cy="668491"/>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Using </a:t>
            </a:r>
            <a:r>
              <a:rPr lang="en-US" sz="4400" b="1" i="0" u="none" strike="noStrike" cap="none" baseline="0" dirty="0" smtClean="0">
                <a:solidFill>
                  <a:srgbClr val="FAFD00"/>
                </a:solidFill>
                <a:latin typeface="Arial"/>
                <a:ea typeface="Arial"/>
                <a:cs typeface="Arial"/>
                <a:sym typeface="Arial"/>
              </a:rPr>
              <a:t>the </a:t>
            </a:r>
            <a:r>
              <a:rPr lang="x-none" sz="4400" b="1" i="0" u="none" strike="noStrike" cap="none" baseline="0" smtClean="0">
                <a:solidFill>
                  <a:srgbClr val="FAFD00"/>
                </a:solidFill>
                <a:latin typeface="Arial"/>
                <a:ea typeface="Arial"/>
                <a:cs typeface="Arial"/>
                <a:sym typeface="Arial"/>
              </a:rPr>
              <a:t>Config </a:t>
            </a:r>
            <a:r>
              <a:rPr lang="x-none" sz="4400" b="1" i="0" u="none" strike="noStrike" cap="none" baseline="0">
                <a:solidFill>
                  <a:srgbClr val="FAFD00"/>
                </a:solidFill>
                <a:latin typeface="Arial"/>
                <a:ea typeface="Arial"/>
                <a:cs typeface="Arial"/>
                <a:sym typeface="Arial"/>
              </a:rPr>
              <a:t>File</a:t>
            </a:r>
          </a:p>
        </p:txBody>
      </p:sp>
      <p:sp>
        <p:nvSpPr>
          <p:cNvPr id="280" name="Shape 280"/>
          <p:cNvSpPr txBox="1">
            <a:spLocks noGrp="1"/>
          </p:cNvSpPr>
          <p:nvPr>
            <p:ph type="body" idx="1"/>
          </p:nvPr>
        </p:nvSpPr>
        <p:spPr>
          <a:xfrm>
            <a:off x="152400" y="1828800"/>
            <a:ext cx="8839199" cy="2406403"/>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en-US" sz="2800" b="0" i="0" u="none" strike="noStrike" cap="none" baseline="0" dirty="0" smtClean="0">
                <a:solidFill>
                  <a:srgbClr val="F8F8F8"/>
                </a:solidFill>
                <a:latin typeface="Arial"/>
                <a:ea typeface="Arial"/>
                <a:cs typeface="Arial"/>
                <a:sym typeface="Arial"/>
              </a:rPr>
              <a:t>In the demo, we ran the demo </a:t>
            </a:r>
            <a:r>
              <a:rPr lang="en-US" sz="2800" b="0" i="0" u="none" strike="noStrike" cap="none" baseline="0" dirty="0" err="1" smtClean="0">
                <a:solidFill>
                  <a:srgbClr val="F8F8F8"/>
                </a:solidFill>
                <a:latin typeface="Arial"/>
                <a:ea typeface="Arial"/>
                <a:cs typeface="Arial"/>
                <a:sym typeface="Arial"/>
              </a:rPr>
              <a:t>config</a:t>
            </a:r>
            <a:r>
              <a:rPr lang="en-US" sz="2800" b="0" i="0" u="none" strike="noStrike" cap="none" dirty="0" smtClean="0">
                <a:solidFill>
                  <a:srgbClr val="F8F8F8"/>
                </a:solidFill>
                <a:latin typeface="Arial"/>
                <a:ea typeface="Arial"/>
                <a:cs typeface="Arial"/>
                <a:sym typeface="Arial"/>
              </a:rPr>
              <a:t> like:</a:t>
            </a:r>
            <a:endParaRPr lang="x-none" sz="2800" b="0" i="0" u="none" strike="noStrike" cap="none" baseline="0" smtClean="0">
              <a:solidFill>
                <a:srgbClr val="F8F8F8"/>
              </a:solidFill>
              <a:latin typeface="Arial"/>
              <a:ea typeface="Arial"/>
              <a:cs typeface="Arial"/>
              <a:sym typeface="Arial"/>
            </a:endParaRPr>
          </a:p>
          <a:p>
            <a:pPr marL="742950" marR="0" lvl="1" indent="-285750" algn="l" rtl="0">
              <a:spcBef>
                <a:spcPts val="480"/>
              </a:spcBef>
              <a:spcAft>
                <a:spcPts val="0"/>
              </a:spcAft>
              <a:buClr>
                <a:srgbClr val="A2D7FF"/>
              </a:buClr>
              <a:buSzPct val="100694"/>
              <a:buFont typeface="Arial"/>
              <a:buChar char="•"/>
            </a:pPr>
            <a:r>
              <a:rPr lang="x-none" sz="2400" b="0" i="0" u="none" strike="noStrike" cap="none" baseline="0" smtClean="0">
                <a:solidFill>
                  <a:srgbClr val="F8F8F8"/>
                </a:solidFill>
                <a:latin typeface="Arial"/>
                <a:ea typeface="Arial"/>
                <a:cs typeface="Arial"/>
                <a:sym typeface="Arial"/>
              </a:rPr>
              <a:t>./pcf_framework.exe </a:t>
            </a:r>
            <a:r>
              <a:rPr lang="en-US" dirty="0" smtClean="0"/>
              <a:t>d</a:t>
            </a:r>
            <a:r>
              <a:rPr lang="x-none" sz="2400" b="0" i="0" u="none" strike="noStrike" cap="none" baseline="0" smtClean="0">
                <a:solidFill>
                  <a:srgbClr val="F8F8F8"/>
                </a:solidFill>
                <a:latin typeface="Arial"/>
                <a:ea typeface="Arial"/>
                <a:cs typeface="Arial"/>
                <a:sym typeface="Arial"/>
              </a:rPr>
              <a:t>emo.cfg</a:t>
            </a: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smtClean="0">
                <a:solidFill>
                  <a:srgbClr val="F8F8F8"/>
                </a:solidFill>
                <a:latin typeface="Arial"/>
                <a:ea typeface="Arial"/>
                <a:cs typeface="Arial"/>
                <a:sym typeface="Arial"/>
              </a:rPr>
              <a:t>To </a:t>
            </a:r>
            <a:r>
              <a:rPr lang="x-none" sz="2800" b="0" i="0" u="none" strike="noStrike" cap="none" baseline="0">
                <a:solidFill>
                  <a:srgbClr val="F8F8F8"/>
                </a:solidFill>
                <a:latin typeface="Arial"/>
                <a:ea typeface="Arial"/>
                <a:cs typeface="Arial"/>
                <a:sym typeface="Arial"/>
              </a:rPr>
              <a:t>run your own config:</a:t>
            </a:r>
          </a:p>
          <a:p>
            <a:pPr marL="742950" marR="0" lvl="1" indent="-285750" algn="l" rtl="0">
              <a:spcBef>
                <a:spcPts val="480"/>
              </a:spcBef>
              <a:spcAft>
                <a:spcPts val="0"/>
              </a:spcAft>
              <a:buClr>
                <a:srgbClr val="A2D7FF"/>
              </a:buClr>
              <a:buSzPct val="100694"/>
              <a:buFont typeface="Arial"/>
              <a:buChar char="•"/>
            </a:pPr>
            <a:r>
              <a:rPr lang="x-none" sz="2400" b="0" i="0" u="none" strike="noStrike" cap="none" baseline="0">
                <a:solidFill>
                  <a:srgbClr val="F8F8F8"/>
                </a:solidFill>
                <a:latin typeface="Arial"/>
                <a:ea typeface="Arial"/>
                <a:cs typeface="Arial"/>
                <a:sym typeface="Arial"/>
              </a:rPr>
              <a:t>./pcf_framework.exe /path/ConfigFilename.cfg</a:t>
            </a:r>
          </a:p>
          <a:p>
            <a:endParaRPr dirty="0"/>
          </a:p>
        </p:txBody>
      </p:sp>
      <p:sp>
        <p:nvSpPr>
          <p:cNvPr id="281" name="Shape 281"/>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p:nvPr/>
        </p:nvSpPr>
        <p:spPr>
          <a:xfrm>
            <a:off x="6553200" y="5867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287" name="Shape 287"/>
          <p:cNvSpPr txBox="1">
            <a:spLocks noGrp="1"/>
          </p:cNvSpPr>
          <p:nvPr>
            <p:ph type="title"/>
          </p:nvPr>
        </p:nvSpPr>
        <p:spPr>
          <a:xfrm>
            <a:off x="838201" y="398309"/>
            <a:ext cx="7848599" cy="668491"/>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Data Types and PCF IDs</a:t>
            </a:r>
          </a:p>
        </p:txBody>
      </p:sp>
      <p:sp>
        <p:nvSpPr>
          <p:cNvPr id="288" name="Shape 288"/>
          <p:cNvSpPr txBox="1">
            <a:spLocks noGrp="1"/>
          </p:cNvSpPr>
          <p:nvPr>
            <p:ph type="body" idx="1"/>
          </p:nvPr>
        </p:nvSpPr>
        <p:spPr>
          <a:xfrm>
            <a:off x="609600" y="1828800"/>
            <a:ext cx="7848599" cy="3505200"/>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Every algorithm has a data type</a:t>
            </a:r>
          </a:p>
          <a:p>
            <a:pPr marL="742950" marR="0" lvl="1" indent="-285750" algn="l" rtl="0">
              <a:spcBef>
                <a:spcPts val="480"/>
              </a:spcBef>
              <a:spcAft>
                <a:spcPts val="0"/>
              </a:spcAft>
              <a:buClr>
                <a:srgbClr val="A2D7FF"/>
              </a:buClr>
              <a:buSzPct val="100694"/>
              <a:buFont typeface="Arial"/>
              <a:buChar char="•"/>
            </a:pPr>
            <a:r>
              <a:rPr lang="x-none" sz="2400" b="0" i="0" u="none" strike="noStrike" cap="none" baseline="0">
                <a:solidFill>
                  <a:srgbClr val="F8F8F8"/>
                </a:solidFill>
                <a:latin typeface="Arial"/>
                <a:ea typeface="Arial"/>
                <a:cs typeface="Arial"/>
                <a:sym typeface="Arial"/>
              </a:rPr>
              <a:t>Ex. SATELLITE_DATA</a:t>
            </a:r>
          </a:p>
          <a:p>
            <a:pPr marL="742950" marR="0" lvl="1" indent="-285750" algn="l" rtl="0">
              <a:spcBef>
                <a:spcPts val="480"/>
              </a:spcBef>
              <a:spcAft>
                <a:spcPts val="0"/>
              </a:spcAft>
              <a:buClr>
                <a:srgbClr val="A2D7FF"/>
              </a:buClr>
              <a:buSzPct val="100694"/>
              <a:buFont typeface="Arial"/>
              <a:buChar char="•"/>
            </a:pPr>
            <a:r>
              <a:rPr lang="x-none" sz="2400" b="0" i="0" u="none" strike="noStrike" cap="none" baseline="0">
                <a:solidFill>
                  <a:srgbClr val="F8F8F8"/>
                </a:solidFill>
                <a:latin typeface="Arial"/>
                <a:ea typeface="Arial"/>
                <a:cs typeface="Arial"/>
                <a:sym typeface="Arial"/>
              </a:rPr>
              <a:t>More than one algorithm can share a data type</a:t>
            </a: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Each algorithm has a unique PCF ID used to identify the algorithm in the framework</a:t>
            </a:r>
          </a:p>
          <a:p>
            <a:pPr marL="742950" marR="0" lvl="1" indent="-285750" algn="l" rtl="0">
              <a:spcBef>
                <a:spcPts val="480"/>
              </a:spcBef>
              <a:spcAft>
                <a:spcPts val="0"/>
              </a:spcAft>
              <a:buClr>
                <a:srgbClr val="A2D7FF"/>
              </a:buClr>
              <a:buSzPct val="100694"/>
              <a:buFont typeface="Arial"/>
              <a:buChar char="•"/>
            </a:pPr>
            <a:r>
              <a:rPr lang="x-none" sz="2400" b="0" i="0" u="none" strike="noStrike" cap="none" baseline="0">
                <a:solidFill>
                  <a:srgbClr val="F8F8F8"/>
                </a:solidFill>
                <a:latin typeface="Arial"/>
                <a:ea typeface="Arial"/>
                <a:cs typeface="Arial"/>
                <a:sym typeface="Arial"/>
              </a:rPr>
              <a:t>Ex. MSG8_SEVIRI_FULL_DISK designates a specific “algorithm”</a:t>
            </a:r>
          </a:p>
          <a:p>
            <a:endParaRPr dirty="0"/>
          </a:p>
        </p:txBody>
      </p:sp>
      <p:sp>
        <p:nvSpPr>
          <p:cNvPr id="289" name="Shape 289"/>
          <p:cNvSpPr txBox="1"/>
          <p:nvPr/>
        </p:nvSpPr>
        <p:spPr>
          <a:xfrm>
            <a:off x="381000" y="5343564"/>
            <a:ext cx="8153400" cy="523836"/>
          </a:xfrm>
          <a:prstGeom prst="rect">
            <a:avLst/>
          </a:prstGeom>
          <a:solidFill>
            <a:srgbClr val="FFFFFF"/>
          </a:solidFill>
          <a:ln>
            <a:noFill/>
          </a:ln>
        </p:spPr>
        <p:txBody>
          <a:bodyPr wrap="square" lIns="92075" tIns="46025" rIns="92075" bIns="46025" anchor="t" anchorCtr="0">
            <a:spAutoFit/>
          </a:bodyPr>
          <a:lstStyle/>
          <a:p>
            <a:pPr marL="0" marR="0" lvl="0" indent="342900" algn="l" rtl="0">
              <a:buClr>
                <a:schemeClr val="dk1"/>
              </a:buClr>
              <a:buSzPct val="25000"/>
              <a:buFont typeface="Arial"/>
              <a:buNone/>
            </a:pPr>
            <a:r>
              <a:rPr lang="x-none" sz="1400" b="0" i="0" u="none" strike="noStrike" cap="none" baseline="0">
                <a:solidFill>
                  <a:schemeClr val="dk1"/>
                </a:solidFill>
                <a:latin typeface="Courier New" pitchFamily="49" charset="0"/>
                <a:cs typeface="Courier New" pitchFamily="49" charset="0"/>
                <a:sym typeface="Arial"/>
              </a:rPr>
              <a:t>SATELLITE_DATA:</a:t>
            </a:r>
          </a:p>
          <a:p>
            <a:pPr lvl="0" indent="342900">
              <a:buClr>
                <a:schemeClr val="dk1"/>
              </a:buClr>
              <a:buSzPct val="25000"/>
            </a:pPr>
            <a:r>
              <a:rPr lang="x-none" sz="1400" b="0" i="0" u="none" strike="noStrike" cap="none" baseline="0">
                <a:solidFill>
                  <a:schemeClr val="dk1"/>
                </a:solidFill>
                <a:latin typeface="Courier New" pitchFamily="49" charset="0"/>
                <a:cs typeface="Courier New" pitchFamily="49" charset="0"/>
                <a:sym typeface="Arial"/>
              </a:rPr>
              <a:t>MSG_SEVIRI_F</a:t>
            </a:r>
            <a:r>
              <a:rPr lang="x-none">
                <a:solidFill>
                  <a:schemeClr val="dk1"/>
                </a:solidFill>
                <a:latin typeface="Courier New" pitchFamily="49" charset="0"/>
                <a:cs typeface="Courier New" pitchFamily="49" charset="0"/>
              </a:rPr>
              <a:t>D</a:t>
            </a:r>
            <a:r>
              <a:rPr lang="x-none" sz="1400" b="0" i="0" u="none" strike="noStrike" cap="none" baseline="0">
                <a:solidFill>
                  <a:schemeClr val="dk1"/>
                </a:solidFill>
                <a:latin typeface="Courier New" pitchFamily="49" charset="0"/>
                <a:cs typeface="Courier New" pitchFamily="49" charset="0"/>
                <a:sym typeface="Arial"/>
              </a:rPr>
              <a:t> = </a:t>
            </a:r>
            <a:r>
              <a:rPr lang="en-US" dirty="0" smtClean="0">
                <a:solidFill>
                  <a:schemeClr val="dk1"/>
                </a:solidFill>
                <a:latin typeface="Courier New" pitchFamily="49" charset="0"/>
                <a:ea typeface="Courier New"/>
                <a:cs typeface="Courier New" pitchFamily="49" charset="0"/>
                <a:sym typeface="Courier New"/>
              </a:rPr>
              <a:t>/path/to/satellite/data/file/</a:t>
            </a:r>
            <a:r>
              <a:rPr lang="x-none" sz="1400" b="0" i="0" u="none" strike="noStrike" cap="none" baseline="0" smtClean="0">
                <a:solidFill>
                  <a:schemeClr val="dk1"/>
                </a:solidFill>
                <a:latin typeface="Courier New" pitchFamily="49" charset="0"/>
                <a:cs typeface="Courier New" pitchFamily="49" charset="0"/>
                <a:sym typeface="Arial"/>
              </a:rPr>
              <a:t>MSG1.FD.20062131200.nc</a:t>
            </a:r>
            <a:endParaRPr lang="x-none" sz="1400" b="0" i="0" u="none" strike="noStrike" cap="none" baseline="0">
              <a:solidFill>
                <a:schemeClr val="dk1"/>
              </a:solidFill>
              <a:latin typeface="Courier New" pitchFamily="49" charset="0"/>
              <a:cs typeface="Courier New" pitchFamily="49" charset="0"/>
              <a:sym typeface="Arial"/>
            </a:endParaRPr>
          </a:p>
        </p:txBody>
      </p:sp>
      <p:sp>
        <p:nvSpPr>
          <p:cNvPr id="296" name="Shape 296"/>
          <p:cNvSpPr txBox="1">
            <a:spLocks noGrp="1"/>
          </p:cNvSpPr>
          <p:nvPr>
            <p:ph type="sldNum" idx="12"/>
          </p:nvPr>
        </p:nvSpPr>
        <p:spPr>
          <a:xfrm>
            <a:off x="6553200" y="5867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
        <p:nvSpPr>
          <p:cNvPr id="13" name="TextBox 12"/>
          <p:cNvSpPr txBox="1"/>
          <p:nvPr/>
        </p:nvSpPr>
        <p:spPr>
          <a:xfrm>
            <a:off x="3124200" y="5029200"/>
            <a:ext cx="1371600" cy="307777"/>
          </a:xfrm>
          <a:prstGeom prst="rect">
            <a:avLst/>
          </a:prstGeom>
          <a:noFill/>
        </p:spPr>
        <p:txBody>
          <a:bodyPr wrap="square" rtlCol="0">
            <a:spAutoFit/>
          </a:bodyPr>
          <a:lstStyle/>
          <a:p>
            <a:r>
              <a:rPr lang="en-US" b="1" dirty="0" smtClean="0">
                <a:solidFill>
                  <a:srgbClr val="FFFF00"/>
                </a:solidFill>
              </a:rPr>
              <a:t>Data type</a:t>
            </a:r>
            <a:endParaRPr lang="en-US" b="1" dirty="0">
              <a:solidFill>
                <a:srgbClr val="FFFF00"/>
              </a:solidFill>
            </a:endParaRPr>
          </a:p>
        </p:txBody>
      </p:sp>
      <p:sp>
        <p:nvSpPr>
          <p:cNvPr id="14" name="TextBox 13"/>
          <p:cNvSpPr txBox="1"/>
          <p:nvPr/>
        </p:nvSpPr>
        <p:spPr>
          <a:xfrm>
            <a:off x="3200400" y="5943600"/>
            <a:ext cx="1371600" cy="307777"/>
          </a:xfrm>
          <a:prstGeom prst="rect">
            <a:avLst/>
          </a:prstGeom>
          <a:noFill/>
        </p:spPr>
        <p:txBody>
          <a:bodyPr wrap="square" rtlCol="0">
            <a:spAutoFit/>
          </a:bodyPr>
          <a:lstStyle/>
          <a:p>
            <a:r>
              <a:rPr lang="en-US" b="1" dirty="0" smtClean="0">
                <a:solidFill>
                  <a:srgbClr val="FFFF00"/>
                </a:solidFill>
              </a:rPr>
              <a:t>PCF ID</a:t>
            </a:r>
            <a:endParaRPr lang="en-US" b="1" dirty="0">
              <a:solidFill>
                <a:srgbClr val="FFFF00"/>
              </a:solidFill>
            </a:endParaRPr>
          </a:p>
        </p:txBody>
      </p:sp>
      <p:cxnSp>
        <p:nvCxnSpPr>
          <p:cNvPr id="21" name="Straight Arrow Connector 20"/>
          <p:cNvCxnSpPr>
            <a:stCxn id="13" idx="1"/>
          </p:cNvCxnSpPr>
          <p:nvPr/>
        </p:nvCxnSpPr>
        <p:spPr>
          <a:xfrm flipH="1">
            <a:off x="2438400" y="5183089"/>
            <a:ext cx="685800" cy="303311"/>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1"/>
          </p:cNvCxnSpPr>
          <p:nvPr/>
        </p:nvCxnSpPr>
        <p:spPr>
          <a:xfrm flipH="1" flipV="1">
            <a:off x="2209800" y="5791200"/>
            <a:ext cx="990600" cy="306289"/>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302" name="Shape 302"/>
          <p:cNvSpPr txBox="1">
            <a:spLocks noGrp="1"/>
          </p:cNvSpPr>
          <p:nvPr>
            <p:ph type="title"/>
          </p:nvPr>
        </p:nvSpPr>
        <p:spPr>
          <a:xfrm>
            <a:off x="1219200" y="228600"/>
            <a:ext cx="7848599" cy="1143000"/>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000" b="1" i="0" u="none" strike="noStrike" cap="none" baseline="0">
                <a:solidFill>
                  <a:srgbClr val="FAFD00"/>
                </a:solidFill>
                <a:latin typeface="Arial"/>
                <a:ea typeface="Arial"/>
                <a:cs typeface="Arial"/>
                <a:sym typeface="Arial"/>
              </a:rPr>
              <a:t>Default </a:t>
            </a:r>
            <a:r>
              <a:rPr lang="en-US" sz="4000" b="1" i="0" u="none" strike="noStrike" cap="none" baseline="0" dirty="0" smtClean="0">
                <a:solidFill>
                  <a:srgbClr val="FAFD00"/>
                </a:solidFill>
                <a:latin typeface="Arial"/>
                <a:ea typeface="Arial"/>
                <a:cs typeface="Arial"/>
                <a:sym typeface="Arial"/>
              </a:rPr>
              <a:t/>
            </a:r>
            <a:br>
              <a:rPr lang="en-US" sz="4000" b="1" i="0" u="none" strike="noStrike" cap="none" baseline="0" dirty="0" smtClean="0">
                <a:solidFill>
                  <a:srgbClr val="FAFD00"/>
                </a:solidFill>
                <a:latin typeface="Arial"/>
                <a:ea typeface="Arial"/>
                <a:cs typeface="Arial"/>
                <a:sym typeface="Arial"/>
              </a:rPr>
            </a:br>
            <a:r>
              <a:rPr lang="x-none" sz="4000" b="1" i="0" u="none" strike="noStrike" cap="none" baseline="0" smtClean="0">
                <a:solidFill>
                  <a:srgbClr val="FAFD00"/>
                </a:solidFill>
                <a:latin typeface="Arial"/>
                <a:ea typeface="Arial"/>
                <a:cs typeface="Arial"/>
                <a:sym typeface="Arial"/>
              </a:rPr>
              <a:t>Production </a:t>
            </a:r>
            <a:r>
              <a:rPr lang="x-none" sz="4000" b="1" i="0" u="none" strike="noStrike" cap="none" baseline="0">
                <a:solidFill>
                  <a:srgbClr val="FAFD00"/>
                </a:solidFill>
                <a:latin typeface="Arial"/>
                <a:ea typeface="Arial"/>
                <a:cs typeface="Arial"/>
                <a:sym typeface="Arial"/>
              </a:rPr>
              <a:t>Control File (PCF</a:t>
            </a:r>
            <a:r>
              <a:rPr lang="x-none" sz="4000" b="1" i="0" u="none" strike="noStrike" cap="none" baseline="0" smtClean="0">
                <a:solidFill>
                  <a:srgbClr val="FAFD00"/>
                </a:solidFill>
                <a:latin typeface="Arial"/>
                <a:ea typeface="Arial"/>
                <a:cs typeface="Arial"/>
                <a:sym typeface="Arial"/>
              </a:rPr>
              <a:t>)</a:t>
            </a:r>
            <a:endParaRPr lang="x-none" sz="4000" b="1" i="0" u="none" strike="noStrike" cap="none" baseline="0">
              <a:solidFill>
                <a:srgbClr val="FAFD00"/>
              </a:solidFill>
              <a:latin typeface="Arial"/>
              <a:ea typeface="Arial"/>
              <a:cs typeface="Arial"/>
              <a:sym typeface="Arial"/>
            </a:endParaRPr>
          </a:p>
        </p:txBody>
      </p:sp>
      <p:sp>
        <p:nvSpPr>
          <p:cNvPr id="303" name="Shape 303"/>
          <p:cNvSpPr txBox="1">
            <a:spLocks noGrp="1"/>
          </p:cNvSpPr>
          <p:nvPr>
            <p:ph type="body" idx="1"/>
          </p:nvPr>
        </p:nvSpPr>
        <p:spPr>
          <a:xfrm>
            <a:off x="609600" y="2133600"/>
            <a:ext cx="7848599" cy="4017100"/>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Each algorithm has a default production control file found in the Default_PCF </a:t>
            </a:r>
            <a:r>
              <a:rPr lang="en-US" sz="2800" b="0" i="0" u="none" strike="noStrike" cap="none" baseline="0" dirty="0" smtClean="0">
                <a:solidFill>
                  <a:srgbClr val="F8F8F8"/>
                </a:solidFill>
                <a:latin typeface="Arial"/>
                <a:ea typeface="Arial"/>
                <a:cs typeface="Arial"/>
                <a:sym typeface="Arial"/>
              </a:rPr>
              <a:t>subdirectory under “</a:t>
            </a:r>
            <a:r>
              <a:rPr lang="en-US" sz="2800" b="0" i="0" u="none" strike="noStrike" cap="none" baseline="0" dirty="0" err="1" smtClean="0">
                <a:solidFill>
                  <a:srgbClr val="F8F8F8"/>
                </a:solidFill>
                <a:latin typeface="Arial"/>
                <a:ea typeface="Arial"/>
                <a:cs typeface="Arial"/>
                <a:sym typeface="Arial"/>
              </a:rPr>
              <a:t>AIT_Framework</a:t>
            </a:r>
            <a:r>
              <a:rPr lang="en-US" sz="2800" b="0" i="0" u="none" strike="noStrike" cap="none" baseline="0" dirty="0" smtClean="0">
                <a:solidFill>
                  <a:srgbClr val="F8F8F8"/>
                </a:solidFill>
                <a:latin typeface="Arial"/>
                <a:ea typeface="Arial"/>
                <a:cs typeface="Arial"/>
                <a:sym typeface="Arial"/>
              </a:rPr>
              <a:t>”.</a:t>
            </a:r>
            <a:endParaRPr lang="x-none" sz="2800" b="0" i="0" u="none" strike="noStrike" cap="none" baseline="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They are divided by satellite/instrument or found in a Common </a:t>
            </a:r>
            <a:r>
              <a:rPr lang="x-none" sz="2800" b="0" i="0" u="none" strike="noStrike" cap="none" baseline="0" smtClean="0">
                <a:solidFill>
                  <a:srgbClr val="F8F8F8"/>
                </a:solidFill>
                <a:latin typeface="Arial"/>
                <a:ea typeface="Arial"/>
                <a:cs typeface="Arial"/>
                <a:sym typeface="Arial"/>
              </a:rPr>
              <a:t>folder</a:t>
            </a:r>
            <a:r>
              <a:rPr lang="en-US" sz="2800" b="0" i="0" u="none" strike="noStrike" cap="none" baseline="0" dirty="0" smtClean="0">
                <a:solidFill>
                  <a:srgbClr val="F8F8F8"/>
                </a:solidFill>
                <a:latin typeface="Arial"/>
                <a:ea typeface="Arial"/>
                <a:cs typeface="Arial"/>
                <a:sym typeface="Arial"/>
              </a:rPr>
              <a:t>.</a:t>
            </a:r>
            <a:endParaRPr lang="x-none" sz="2800" b="0" i="0" u="none" strike="noStrike" cap="none" baseline="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en-US" dirty="0" smtClean="0"/>
              <a:t>DO NOT </a:t>
            </a:r>
            <a:r>
              <a:rPr lang="x-none" sz="2800" b="0" i="0" u="none" strike="noStrike" cap="none" baseline="0" smtClean="0">
                <a:solidFill>
                  <a:srgbClr val="F8F8F8"/>
                </a:solidFill>
                <a:latin typeface="Arial"/>
                <a:ea typeface="Arial"/>
                <a:cs typeface="Arial"/>
                <a:sym typeface="Arial"/>
              </a:rPr>
              <a:t>edit</a:t>
            </a:r>
            <a:r>
              <a:rPr lang="en-US" sz="2800" b="0" i="0" u="none" strike="noStrike" cap="none" baseline="0" dirty="0" smtClean="0">
                <a:solidFill>
                  <a:srgbClr val="F8F8F8"/>
                </a:solidFill>
                <a:latin typeface="Arial"/>
                <a:ea typeface="Arial"/>
                <a:cs typeface="Arial"/>
                <a:sym typeface="Arial"/>
              </a:rPr>
              <a:t> </a:t>
            </a:r>
            <a:r>
              <a:rPr lang="x-none" sz="2800" b="0" i="0" u="none" strike="noStrike" cap="none" baseline="0" smtClean="0">
                <a:solidFill>
                  <a:srgbClr val="F8F8F8"/>
                </a:solidFill>
                <a:latin typeface="Arial"/>
                <a:ea typeface="Arial"/>
                <a:cs typeface="Arial"/>
                <a:sym typeface="Arial"/>
              </a:rPr>
              <a:t>these </a:t>
            </a:r>
            <a:r>
              <a:rPr lang="x-none" sz="2800" b="0" i="0" u="none" strike="noStrike" cap="none" baseline="0">
                <a:solidFill>
                  <a:srgbClr val="F8F8F8"/>
                </a:solidFill>
                <a:latin typeface="Arial"/>
                <a:ea typeface="Arial"/>
                <a:cs typeface="Arial"/>
                <a:sym typeface="Arial"/>
              </a:rPr>
              <a:t>files</a:t>
            </a:r>
            <a:r>
              <a:rPr lang="x-none" sz="2800" b="0" i="0" u="none" strike="noStrike" cap="none" baseline="0" smtClean="0">
                <a:solidFill>
                  <a:srgbClr val="F8F8F8"/>
                </a:solidFill>
                <a:latin typeface="Arial"/>
                <a:ea typeface="Arial"/>
                <a:cs typeface="Arial"/>
                <a:sym typeface="Arial"/>
              </a:rPr>
              <a:t>.</a:t>
            </a:r>
            <a:endParaRPr lang="en-US" sz="2800" b="0" i="0" u="none" strike="noStrike" cap="none" baseline="0" dirty="0" smtClean="0">
              <a:solidFill>
                <a:srgbClr val="F8F8F8"/>
              </a:solidFill>
              <a:latin typeface="Arial"/>
              <a:ea typeface="Arial"/>
              <a:cs typeface="Arial"/>
              <a:sym typeface="Arial"/>
            </a:endParaRPr>
          </a:p>
          <a:p>
            <a:pPr lvl="1" indent="-342900">
              <a:spcBef>
                <a:spcPts val="560"/>
              </a:spcBef>
              <a:buClr>
                <a:srgbClr val="FAFD00"/>
              </a:buClr>
              <a:buSzPct val="101190"/>
            </a:pPr>
            <a:r>
              <a:rPr lang="en-US" sz="2400" dirty="0" smtClean="0"/>
              <a:t>If you want to make changes to a Default PCF, make a copy of the PCF locally. This is called overwriting the PCF.</a:t>
            </a:r>
            <a:endParaRPr lang="x-none" sz="2400" b="0" i="0" u="none" strike="noStrike" cap="none" baseline="0">
              <a:solidFill>
                <a:srgbClr val="F8F8F8"/>
              </a:solidFill>
              <a:latin typeface="Arial"/>
              <a:ea typeface="Arial"/>
              <a:cs typeface="Arial"/>
              <a:sym typeface="Arial"/>
            </a:endParaRPr>
          </a:p>
        </p:txBody>
      </p:sp>
      <p:sp>
        <p:nvSpPr>
          <p:cNvPr id="304" name="Shape 304"/>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10" name="Shape 110"/>
          <p:cNvSpPr txBox="1">
            <a:spLocks noGrp="1"/>
          </p:cNvSpPr>
          <p:nvPr>
            <p:ph type="title"/>
          </p:nvPr>
        </p:nvSpPr>
        <p:spPr>
          <a:xfrm>
            <a:off x="685800" y="76200"/>
            <a:ext cx="7848599" cy="1143000"/>
          </a:xfrm>
          <a:prstGeom prst="rect">
            <a:avLst/>
          </a:prstGeom>
          <a:noFill/>
          <a:ln>
            <a:noFill/>
          </a:ln>
        </p:spPr>
        <p:txBody>
          <a:bodyPr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Outline</a:t>
            </a:r>
          </a:p>
        </p:txBody>
      </p:sp>
      <p:sp>
        <p:nvSpPr>
          <p:cNvPr id="111" name="Shape 111"/>
          <p:cNvSpPr txBox="1">
            <a:spLocks noGrp="1"/>
          </p:cNvSpPr>
          <p:nvPr>
            <p:ph type="body" idx="1"/>
          </p:nvPr>
        </p:nvSpPr>
        <p:spPr>
          <a:xfrm>
            <a:off x="609600" y="2209800"/>
            <a:ext cx="7848599" cy="3881165"/>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FFF00"/>
                </a:solidFill>
                <a:latin typeface="Arial"/>
                <a:ea typeface="Arial"/>
                <a:cs typeface="Arial"/>
                <a:sym typeface="Arial"/>
              </a:rPr>
              <a:t>Assumptions and Accessing the </a:t>
            </a:r>
            <a:r>
              <a:rPr lang="x-none" sz="2800" b="0" i="0" u="none" strike="noStrike" cap="none" baseline="0" smtClean="0">
                <a:solidFill>
                  <a:srgbClr val="FFFF00"/>
                </a:solidFill>
                <a:latin typeface="Arial"/>
                <a:ea typeface="Arial"/>
                <a:cs typeface="Arial"/>
                <a:sym typeface="Arial"/>
              </a:rPr>
              <a:t>Code</a:t>
            </a:r>
            <a:endParaRPr lang="en-US" sz="2800" b="0" i="0" u="none" strike="noStrike" cap="none" baseline="0" dirty="0" smtClean="0">
              <a:solidFill>
                <a:srgbClr val="FFFF00"/>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en-US" dirty="0" smtClean="0"/>
              <a:t>Demonstration for first time users</a:t>
            </a:r>
            <a:endParaRPr lang="x-none" sz="2800" b="0" i="0" u="none" strike="noStrike" cap="none" baseline="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Compiling the Code</a:t>
            </a: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Running the </a:t>
            </a:r>
            <a:r>
              <a:rPr lang="en-US" sz="2800" b="0" i="0" u="none" strike="noStrike" cap="none" baseline="0" dirty="0" smtClean="0">
                <a:solidFill>
                  <a:srgbClr val="F8F8F8"/>
                </a:solidFill>
                <a:latin typeface="Arial"/>
                <a:ea typeface="Arial"/>
                <a:cs typeface="Arial"/>
                <a:sym typeface="Arial"/>
              </a:rPr>
              <a:t>Framework</a:t>
            </a:r>
          </a:p>
          <a:p>
            <a:pPr lvl="1" indent="-342900">
              <a:buSzPct val="101190"/>
            </a:pPr>
            <a:r>
              <a:rPr lang="en-US" sz="2400" dirty="0" smtClean="0"/>
              <a:t>Understanding the </a:t>
            </a:r>
            <a:r>
              <a:rPr lang="en-US" sz="2400" dirty="0" err="1" smtClean="0"/>
              <a:t>config</a:t>
            </a:r>
            <a:r>
              <a:rPr lang="en-US" sz="2400" dirty="0" smtClean="0"/>
              <a:t> &amp; PCF</a:t>
            </a:r>
            <a:endParaRPr lang="en-US" sz="2400" b="0" i="0" u="none" strike="noStrike" cap="none" baseline="0" dirty="0" smtClean="0">
              <a:solidFill>
                <a:srgbClr val="F8F8F8"/>
              </a:solidFill>
              <a:latin typeface="Arial"/>
              <a:ea typeface="Arial"/>
              <a:cs typeface="Arial"/>
              <a:sym typeface="Arial"/>
            </a:endParaRPr>
          </a:p>
          <a:p>
            <a:pPr lvl="1" indent="-342900">
              <a:spcBef>
                <a:spcPts val="560"/>
              </a:spcBef>
              <a:buClr>
                <a:srgbClr val="FAFD00"/>
              </a:buClr>
              <a:buSzPct val="101190"/>
            </a:pPr>
            <a:r>
              <a:rPr lang="en-US" dirty="0" smtClean="0"/>
              <a:t>Customizing the PCF and </a:t>
            </a:r>
            <a:r>
              <a:rPr lang="en-US" dirty="0" err="1" smtClean="0"/>
              <a:t>Config</a:t>
            </a:r>
            <a:r>
              <a:rPr lang="en-US" dirty="0" smtClean="0"/>
              <a:t> files</a:t>
            </a:r>
          </a:p>
          <a:p>
            <a:pPr lvl="1" indent="-342900">
              <a:spcBef>
                <a:spcPts val="560"/>
              </a:spcBef>
              <a:buClr>
                <a:srgbClr val="FAFD00"/>
              </a:buClr>
              <a:buSzPct val="101190"/>
            </a:pPr>
            <a:r>
              <a:rPr lang="en-US" sz="2400" b="0" i="0" u="none" strike="noStrike" cap="none" baseline="0" dirty="0" smtClean="0">
                <a:solidFill>
                  <a:srgbClr val="F8F8F8"/>
                </a:solidFill>
                <a:latin typeface="Arial"/>
                <a:ea typeface="Arial"/>
                <a:cs typeface="Arial"/>
                <a:sym typeface="Arial"/>
              </a:rPr>
              <a:t>Other sections of the </a:t>
            </a:r>
            <a:r>
              <a:rPr lang="en-US" sz="2400" b="0" i="0" u="none" strike="noStrike" cap="none" baseline="0" dirty="0" err="1" smtClean="0">
                <a:solidFill>
                  <a:srgbClr val="F8F8F8"/>
                </a:solidFill>
                <a:latin typeface="Arial"/>
                <a:ea typeface="Arial"/>
                <a:cs typeface="Arial"/>
                <a:sym typeface="Arial"/>
              </a:rPr>
              <a:t>Config</a:t>
            </a:r>
            <a:endParaRPr lang="en-US" sz="2400" b="0" i="0" u="none" strike="noStrike" cap="none" baseline="0" dirty="0" smtClean="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endParaRPr lang="x-none" sz="2800" b="0" i="0" u="none" strike="noStrike" cap="none" baseline="0">
              <a:solidFill>
                <a:srgbClr val="F8F8F8"/>
              </a:solidFill>
              <a:latin typeface="Arial"/>
              <a:ea typeface="Arial"/>
              <a:cs typeface="Arial"/>
              <a:sym typeface="Arial"/>
            </a:endParaRPr>
          </a:p>
        </p:txBody>
      </p:sp>
      <p:sp>
        <p:nvSpPr>
          <p:cNvPr id="112" name="Shape 112"/>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310" name="Shape 310"/>
          <p:cNvSpPr txBox="1">
            <a:spLocks noGrp="1"/>
          </p:cNvSpPr>
          <p:nvPr>
            <p:ph type="title"/>
          </p:nvPr>
        </p:nvSpPr>
        <p:spPr>
          <a:xfrm>
            <a:off x="1143001" y="398309"/>
            <a:ext cx="7848599" cy="668491"/>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Master List as a Reference</a:t>
            </a:r>
          </a:p>
        </p:txBody>
      </p:sp>
      <p:sp>
        <p:nvSpPr>
          <p:cNvPr id="311" name="Shape 311"/>
          <p:cNvSpPr txBox="1">
            <a:spLocks noGrp="1"/>
          </p:cNvSpPr>
          <p:nvPr>
            <p:ph type="body" idx="1"/>
          </p:nvPr>
        </p:nvSpPr>
        <p:spPr>
          <a:xfrm>
            <a:off x="609600" y="1697972"/>
            <a:ext cx="7848599" cy="4099687"/>
          </a:xfrm>
          <a:prstGeom prst="rect">
            <a:avLst/>
          </a:prstGeom>
          <a:noFill/>
          <a:ln>
            <a:noFill/>
          </a:ln>
        </p:spPr>
        <p:txBody>
          <a:bodyPr wrap="square" lIns="92075" tIns="46025" rIns="92075" bIns="46025" anchor="t" anchorCtr="0">
            <a:spAutoFit/>
          </a:bodyPr>
          <a:lstStyle/>
          <a:p>
            <a:pPr marL="342900" marR="0" lvl="0" indent="-342900" algn="l" rtl="0">
              <a:lnSpc>
                <a:spcPct val="90000"/>
              </a:lnSpc>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The </a:t>
            </a:r>
            <a:r>
              <a:rPr lang="x-none" sz="2800" b="0" i="0" u="none" strike="noStrike" cap="none" baseline="0" smtClean="0">
                <a:solidFill>
                  <a:srgbClr val="F8F8F8"/>
                </a:solidFill>
                <a:latin typeface="Arial"/>
                <a:ea typeface="Arial"/>
                <a:cs typeface="Arial"/>
                <a:sym typeface="Arial"/>
              </a:rPr>
              <a:t>satellite</a:t>
            </a:r>
            <a:r>
              <a:rPr lang="en-US" sz="2800" b="0" i="0" u="none" strike="noStrike" cap="none" baseline="0" dirty="0" smtClean="0">
                <a:solidFill>
                  <a:srgbClr val="F8F8F8"/>
                </a:solidFill>
                <a:latin typeface="Arial"/>
                <a:ea typeface="Arial"/>
                <a:cs typeface="Arial"/>
                <a:sym typeface="Arial"/>
              </a:rPr>
              <a:t>_</a:t>
            </a:r>
            <a:r>
              <a:rPr lang="x-none" sz="2800" b="0" i="0" u="none" strike="noStrike" cap="none" baseline="0" smtClean="0">
                <a:solidFill>
                  <a:srgbClr val="F8F8F8"/>
                </a:solidFill>
                <a:latin typeface="Arial"/>
                <a:ea typeface="Arial"/>
                <a:cs typeface="Arial"/>
                <a:sym typeface="Arial"/>
              </a:rPr>
              <a:t>instrument </a:t>
            </a:r>
            <a:r>
              <a:rPr lang="x-none" sz="2800" b="0" i="0" u="none" strike="noStrike" cap="none" baseline="0">
                <a:solidFill>
                  <a:srgbClr val="F8F8F8"/>
                </a:solidFill>
                <a:latin typeface="Arial"/>
                <a:ea typeface="Arial"/>
                <a:cs typeface="Arial"/>
                <a:sym typeface="Arial"/>
              </a:rPr>
              <a:t>master list contains the algorithms available for that </a:t>
            </a:r>
            <a:r>
              <a:rPr lang="x-none" sz="2800" b="0" i="0" u="none" strike="noStrike" cap="none" baseline="0" smtClean="0">
                <a:solidFill>
                  <a:srgbClr val="F8F8F8"/>
                </a:solidFill>
                <a:latin typeface="Arial"/>
                <a:ea typeface="Arial"/>
                <a:cs typeface="Arial"/>
                <a:sym typeface="Arial"/>
              </a:rPr>
              <a:t>satellite</a:t>
            </a:r>
            <a:r>
              <a:rPr lang="en-US" sz="2800" b="0" i="0" u="none" strike="noStrike" cap="none" baseline="0" dirty="0" smtClean="0">
                <a:solidFill>
                  <a:srgbClr val="F8F8F8"/>
                </a:solidFill>
                <a:latin typeface="Arial"/>
                <a:ea typeface="Arial"/>
                <a:cs typeface="Arial"/>
                <a:sym typeface="Arial"/>
              </a:rPr>
              <a:t>_</a:t>
            </a:r>
            <a:r>
              <a:rPr lang="x-none" sz="2800" b="0" i="0" u="none" strike="noStrike" cap="none" baseline="0" smtClean="0">
                <a:solidFill>
                  <a:srgbClr val="F8F8F8"/>
                </a:solidFill>
                <a:latin typeface="Arial"/>
                <a:ea typeface="Arial"/>
                <a:cs typeface="Arial"/>
                <a:sym typeface="Arial"/>
              </a:rPr>
              <a:t>instrument</a:t>
            </a:r>
            <a:r>
              <a:rPr lang="en-US" sz="2800" b="0" i="0" u="none" strike="noStrike" cap="none" baseline="0" dirty="0" smtClean="0">
                <a:solidFill>
                  <a:srgbClr val="F8F8F8"/>
                </a:solidFill>
                <a:latin typeface="Arial"/>
                <a:ea typeface="Arial"/>
                <a:cs typeface="Arial"/>
                <a:sym typeface="Arial"/>
              </a:rPr>
              <a:t>.</a:t>
            </a:r>
            <a:endParaRPr lang="x-none" sz="2800" b="0" i="0" u="none" strike="noStrike" cap="none" baseline="0">
              <a:solidFill>
                <a:srgbClr val="F8F8F8"/>
              </a:solidFill>
              <a:latin typeface="Arial"/>
              <a:ea typeface="Arial"/>
              <a:cs typeface="Arial"/>
              <a:sym typeface="Arial"/>
            </a:endParaRPr>
          </a:p>
          <a:p>
            <a:pPr marL="742950" marR="0" lvl="1" indent="-285750" algn="l" rtl="0">
              <a:lnSpc>
                <a:spcPct val="90000"/>
              </a:lnSpc>
              <a:spcBef>
                <a:spcPts val="480"/>
              </a:spcBef>
              <a:spcAft>
                <a:spcPts val="0"/>
              </a:spcAft>
              <a:buClr>
                <a:srgbClr val="A2D7FF"/>
              </a:buClr>
              <a:buSzPct val="100694"/>
              <a:buFont typeface="Arial"/>
              <a:buChar char="•"/>
            </a:pPr>
            <a:r>
              <a:rPr lang="x-none" sz="2400" b="0" i="0" u="none" strike="noStrike" cap="none" baseline="0" smtClean="0">
                <a:solidFill>
                  <a:srgbClr val="F8F8F8"/>
                </a:solidFill>
                <a:latin typeface="Arial"/>
                <a:ea typeface="Arial"/>
                <a:cs typeface="Arial"/>
                <a:sym typeface="Arial"/>
              </a:rPr>
              <a:t>Ex</a:t>
            </a:r>
            <a:r>
              <a:rPr lang="en-US" sz="2400" b="0" i="0" u="none" strike="noStrike" cap="none" baseline="0" dirty="0" smtClean="0">
                <a:solidFill>
                  <a:srgbClr val="F8F8F8"/>
                </a:solidFill>
                <a:latin typeface="Arial"/>
                <a:ea typeface="Arial"/>
                <a:cs typeface="Arial"/>
                <a:sym typeface="Arial"/>
              </a:rPr>
              <a:t>ample:</a:t>
            </a:r>
            <a:r>
              <a:rPr lang="x-none" sz="2400" b="0" i="0" u="none" strike="noStrike" cap="none" baseline="0" smtClean="0">
                <a:solidFill>
                  <a:srgbClr val="F8F8F8"/>
                </a:solidFill>
                <a:latin typeface="Arial"/>
                <a:ea typeface="Arial"/>
                <a:cs typeface="Arial"/>
                <a:sym typeface="Arial"/>
              </a:rPr>
              <a:t> </a:t>
            </a:r>
            <a:r>
              <a:rPr lang="x-none" sz="2400" b="0" i="0" u="none" strike="noStrike" cap="none" baseline="0">
                <a:solidFill>
                  <a:srgbClr val="F8F8F8"/>
                </a:solidFill>
                <a:latin typeface="Arial"/>
                <a:ea typeface="Arial"/>
                <a:cs typeface="Arial"/>
                <a:sym typeface="Arial"/>
              </a:rPr>
              <a:t>Master_List_MSG_SEVIRI.pcf contains all the algorithms available for </a:t>
            </a:r>
            <a:r>
              <a:rPr lang="x-none" sz="2400" b="0" i="0" u="none" strike="noStrike" cap="none" baseline="0" smtClean="0">
                <a:solidFill>
                  <a:srgbClr val="F8F8F8"/>
                </a:solidFill>
                <a:latin typeface="Arial"/>
                <a:ea typeface="Arial"/>
                <a:cs typeface="Arial"/>
                <a:sym typeface="Arial"/>
              </a:rPr>
              <a:t>Meteosat SEVIRI</a:t>
            </a:r>
            <a:r>
              <a:rPr lang="en-US" sz="2400" b="0" i="0" u="none" strike="noStrike" cap="none" baseline="0" dirty="0" smtClean="0">
                <a:solidFill>
                  <a:srgbClr val="F8F8F8"/>
                </a:solidFill>
                <a:latin typeface="Arial"/>
                <a:ea typeface="Arial"/>
                <a:cs typeface="Arial"/>
                <a:sym typeface="Arial"/>
              </a:rPr>
              <a:t>.</a:t>
            </a:r>
            <a:endParaRPr lang="x-none" sz="2400" b="0" i="0" u="none" strike="noStrike" cap="none" baseline="0">
              <a:solidFill>
                <a:srgbClr val="F8F8F8"/>
              </a:solidFill>
              <a:latin typeface="Arial"/>
              <a:ea typeface="Arial"/>
              <a:cs typeface="Arial"/>
              <a:sym typeface="Arial"/>
            </a:endParaRPr>
          </a:p>
          <a:p>
            <a:pPr marL="342900" marR="0" lvl="0" indent="-342900" algn="l" rtl="0">
              <a:lnSpc>
                <a:spcPct val="90000"/>
              </a:lnSpc>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The master list tells the framework what </a:t>
            </a:r>
            <a:r>
              <a:rPr lang="en-US" sz="2800" b="0" i="0" u="none" strike="noStrike" cap="none" baseline="0" dirty="0" smtClean="0">
                <a:solidFill>
                  <a:srgbClr val="F8F8F8"/>
                </a:solidFill>
                <a:latin typeface="Arial"/>
                <a:ea typeface="Arial"/>
                <a:cs typeface="Arial"/>
                <a:sym typeface="Arial"/>
              </a:rPr>
              <a:t>PCF </a:t>
            </a:r>
            <a:r>
              <a:rPr lang="x-none" sz="2800" b="0" i="0" u="none" strike="noStrike" cap="none" baseline="0" smtClean="0">
                <a:solidFill>
                  <a:srgbClr val="F8F8F8"/>
                </a:solidFill>
                <a:latin typeface="Arial"/>
                <a:ea typeface="Arial"/>
                <a:cs typeface="Arial"/>
                <a:sym typeface="Arial"/>
              </a:rPr>
              <a:t>to </a:t>
            </a:r>
            <a:r>
              <a:rPr lang="x-none" sz="2800" b="0" i="0" u="none" strike="noStrike" cap="none" baseline="0">
                <a:solidFill>
                  <a:srgbClr val="F8F8F8"/>
                </a:solidFill>
                <a:latin typeface="Arial"/>
                <a:ea typeface="Arial"/>
                <a:cs typeface="Arial"/>
                <a:sym typeface="Arial"/>
              </a:rPr>
              <a:t>use as a default for a given algorithm.</a:t>
            </a:r>
          </a:p>
          <a:p>
            <a:pPr marL="342900" marR="0" lvl="0" indent="-342900" algn="l" rtl="0">
              <a:lnSpc>
                <a:spcPct val="90000"/>
              </a:lnSpc>
              <a:spcBef>
                <a:spcPts val="560"/>
              </a:spcBef>
              <a:spcAft>
                <a:spcPts val="0"/>
              </a:spcAft>
              <a:buClr>
                <a:srgbClr val="FAFD00"/>
              </a:buClr>
              <a:buSzPct val="101190"/>
              <a:buFont typeface="Arial"/>
              <a:buChar char="•"/>
            </a:pPr>
            <a:r>
              <a:rPr lang="en-US" sz="2800" b="0" i="0" u="none" strike="noStrike" cap="none" baseline="0" dirty="0" smtClean="0">
                <a:solidFill>
                  <a:srgbClr val="F8F8F8"/>
                </a:solidFill>
                <a:latin typeface="Arial"/>
                <a:ea typeface="Arial"/>
                <a:cs typeface="Arial"/>
                <a:sym typeface="Arial"/>
              </a:rPr>
              <a:t>DO NOT </a:t>
            </a:r>
            <a:r>
              <a:rPr lang="x-none" sz="2800" b="0" i="0" u="none" strike="noStrike" cap="none" baseline="0" smtClean="0">
                <a:solidFill>
                  <a:srgbClr val="F8F8F8"/>
                </a:solidFill>
                <a:latin typeface="Arial"/>
                <a:ea typeface="Arial"/>
                <a:cs typeface="Arial"/>
                <a:sym typeface="Arial"/>
              </a:rPr>
              <a:t>edit </a:t>
            </a:r>
            <a:r>
              <a:rPr lang="x-none" sz="2800" b="0" i="0" u="none" strike="noStrike" cap="none" baseline="0">
                <a:solidFill>
                  <a:srgbClr val="F8F8F8"/>
                </a:solidFill>
                <a:latin typeface="Arial"/>
                <a:ea typeface="Arial"/>
                <a:cs typeface="Arial"/>
                <a:sym typeface="Arial"/>
              </a:rPr>
              <a:t>the master list.  There are better ways to modify what PCF an algorithm uses</a:t>
            </a:r>
            <a:r>
              <a:rPr lang="x-none" sz="2800" b="0" i="0" u="none" strike="noStrike" cap="none" baseline="0" smtClean="0">
                <a:solidFill>
                  <a:srgbClr val="F8F8F8"/>
                </a:solidFill>
                <a:latin typeface="Arial"/>
                <a:ea typeface="Arial"/>
                <a:cs typeface="Arial"/>
                <a:sym typeface="Arial"/>
              </a:rPr>
              <a:t>.</a:t>
            </a:r>
            <a:endParaRPr lang="en-US" sz="2800" b="0" i="0" u="none" strike="noStrike" cap="none" baseline="0" dirty="0" smtClean="0">
              <a:solidFill>
                <a:srgbClr val="F8F8F8"/>
              </a:solidFill>
              <a:latin typeface="Arial"/>
              <a:ea typeface="Arial"/>
              <a:cs typeface="Arial"/>
              <a:sym typeface="Arial"/>
            </a:endParaRPr>
          </a:p>
          <a:p>
            <a:pPr lvl="1" indent="-342900">
              <a:lnSpc>
                <a:spcPct val="90000"/>
              </a:lnSpc>
              <a:spcBef>
                <a:spcPts val="560"/>
              </a:spcBef>
              <a:buClr>
                <a:srgbClr val="FAFD00"/>
              </a:buClr>
              <a:buSzPct val="101190"/>
            </a:pPr>
            <a:r>
              <a:rPr lang="en-US" dirty="0" smtClean="0"/>
              <a:t>e</a:t>
            </a:r>
            <a:r>
              <a:rPr lang="en-US" sz="2400" dirty="0" smtClean="0"/>
              <a:t>.g. overwriting a PCF.</a:t>
            </a:r>
            <a:endParaRPr lang="x-none" sz="2400" b="0" i="0" u="none" strike="noStrike" cap="none" baseline="0">
              <a:solidFill>
                <a:srgbClr val="F8F8F8"/>
              </a:solidFill>
              <a:latin typeface="Arial"/>
              <a:ea typeface="Arial"/>
              <a:cs typeface="Arial"/>
              <a:sym typeface="Arial"/>
            </a:endParaRPr>
          </a:p>
        </p:txBody>
      </p:sp>
      <p:sp>
        <p:nvSpPr>
          <p:cNvPr id="312" name="Shape 312"/>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318" name="Shape 318"/>
          <p:cNvSpPr txBox="1">
            <a:spLocks noGrp="1"/>
          </p:cNvSpPr>
          <p:nvPr>
            <p:ph type="title"/>
          </p:nvPr>
        </p:nvSpPr>
        <p:spPr>
          <a:xfrm>
            <a:off x="914401" y="398309"/>
            <a:ext cx="7848599" cy="668491"/>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Master List Quick Look</a:t>
            </a:r>
          </a:p>
        </p:txBody>
      </p:sp>
      <p:sp>
        <p:nvSpPr>
          <p:cNvPr id="326" name="Shape 326"/>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
        <p:nvSpPr>
          <p:cNvPr id="12" name="Shape 216"/>
          <p:cNvSpPr txBox="1">
            <a:spLocks/>
          </p:cNvSpPr>
          <p:nvPr/>
        </p:nvSpPr>
        <p:spPr>
          <a:xfrm>
            <a:off x="2133600" y="1875869"/>
            <a:ext cx="6705600" cy="4524931"/>
          </a:xfrm>
          <a:prstGeom prst="rect">
            <a:avLst/>
          </a:prstGeom>
          <a:solidFill>
            <a:srgbClr val="FFFFFF"/>
          </a:solidFill>
          <a:ln>
            <a:noFill/>
          </a:ln>
        </p:spPr>
        <p:txBody>
          <a:bodyPr wrap="square" lIns="92075" tIns="46025" rIns="92075" bIns="46025" anchor="t" anchorCtr="0">
            <a:spAutoFit/>
          </a:bodyPr>
          <a:lstStyle/>
          <a:p>
            <a:r>
              <a:rPr lang="en-US" sz="1200" dirty="0" smtClean="0">
                <a:solidFill>
                  <a:schemeClr val="dk1"/>
                </a:solidFill>
                <a:latin typeface="Courier New"/>
                <a:cs typeface="Courier New"/>
                <a:sym typeface="Courier New"/>
              </a:rPr>
              <a:t>#</a:t>
            </a:r>
          </a:p>
          <a:p>
            <a:r>
              <a:rPr lang="en-US" sz="1200" dirty="0" smtClean="0">
                <a:solidFill>
                  <a:schemeClr val="dk1"/>
                </a:solidFill>
                <a:latin typeface="Courier New"/>
                <a:cs typeface="Courier New"/>
                <a:sym typeface="Courier New"/>
              </a:rPr>
              <a:t># MSG SEVIRI PCF Framework Master List of Products and Ancillary Data</a:t>
            </a:r>
          </a:p>
          <a:p>
            <a:r>
              <a:rPr lang="en-US" sz="1200" dirty="0" smtClean="0">
                <a:solidFill>
                  <a:schemeClr val="dk1"/>
                </a:solidFill>
                <a:latin typeface="Courier New"/>
                <a:cs typeface="Courier New"/>
                <a:sym typeface="Courier New"/>
              </a:rPr>
              <a:t>#</a:t>
            </a:r>
          </a:p>
          <a:p>
            <a:endParaRPr lang="en-US" sz="1200" dirty="0" smtClean="0">
              <a:solidFill>
                <a:schemeClr val="dk1"/>
              </a:solidFill>
              <a:latin typeface="Courier New"/>
              <a:cs typeface="Courier New"/>
              <a:sym typeface="Courier New"/>
            </a:endParaRPr>
          </a:p>
          <a:p>
            <a:endParaRPr lang="en-US" sz="1200" dirty="0" smtClean="0">
              <a:solidFill>
                <a:schemeClr val="dk1"/>
              </a:solidFill>
              <a:latin typeface="Courier New"/>
              <a:cs typeface="Courier New"/>
              <a:sym typeface="Courier New"/>
            </a:endParaRPr>
          </a:p>
          <a:p>
            <a:r>
              <a:rPr lang="en-US" sz="1200" dirty="0" smtClean="0">
                <a:solidFill>
                  <a:schemeClr val="dk1"/>
                </a:solidFill>
                <a:latin typeface="Courier New"/>
                <a:cs typeface="Courier New"/>
                <a:sym typeface="Courier New"/>
              </a:rPr>
              <a:t>#</a:t>
            </a:r>
          </a:p>
          <a:p>
            <a:r>
              <a:rPr lang="en-US" sz="1200" dirty="0" smtClean="0">
                <a:solidFill>
                  <a:schemeClr val="dk1"/>
                </a:solidFill>
                <a:latin typeface="Courier New"/>
                <a:cs typeface="Courier New"/>
                <a:sym typeface="Courier New"/>
              </a:rPr>
              <a:t># Satellite Data</a:t>
            </a:r>
          </a:p>
          <a:p>
            <a:r>
              <a:rPr lang="en-US" sz="1200" dirty="0" smtClean="0">
                <a:solidFill>
                  <a:schemeClr val="dk1"/>
                </a:solidFill>
                <a:latin typeface="Courier New"/>
                <a:cs typeface="Courier New"/>
                <a:sym typeface="Courier New"/>
              </a:rPr>
              <a:t>#</a:t>
            </a:r>
          </a:p>
          <a:p>
            <a:r>
              <a:rPr lang="en-US" sz="1200" dirty="0" smtClean="0">
                <a:solidFill>
                  <a:schemeClr val="dk1"/>
                </a:solidFill>
                <a:latin typeface="Courier New"/>
                <a:cs typeface="Courier New"/>
                <a:sym typeface="Courier New"/>
              </a:rPr>
              <a:t>SATELLITE_DATA:</a:t>
            </a:r>
          </a:p>
          <a:p>
            <a:r>
              <a:rPr lang="en-US" sz="1200" dirty="0" smtClean="0">
                <a:solidFill>
                  <a:schemeClr val="dk1"/>
                </a:solidFill>
                <a:latin typeface="Courier New"/>
                <a:cs typeface="Courier New"/>
                <a:sym typeface="Courier New"/>
              </a:rPr>
              <a:t>#</a:t>
            </a:r>
          </a:p>
          <a:p>
            <a:r>
              <a:rPr lang="en-US" sz="1200" dirty="0" smtClean="0">
                <a:solidFill>
                  <a:schemeClr val="dk1"/>
                </a:solidFill>
                <a:latin typeface="Courier New"/>
                <a:cs typeface="Courier New"/>
                <a:sym typeface="Courier New"/>
              </a:rPr>
              <a:t># </a:t>
            </a:r>
            <a:r>
              <a:rPr lang="en-US" sz="1200" dirty="0" err="1" smtClean="0">
                <a:solidFill>
                  <a:schemeClr val="dk1"/>
                </a:solidFill>
                <a:latin typeface="Courier New"/>
                <a:cs typeface="Courier New"/>
                <a:sym typeface="Courier New"/>
              </a:rPr>
              <a:t>seviri</a:t>
            </a:r>
            <a:r>
              <a:rPr lang="en-US" sz="1200" dirty="0" smtClean="0">
                <a:solidFill>
                  <a:schemeClr val="dk1"/>
                </a:solidFill>
                <a:latin typeface="Courier New"/>
                <a:cs typeface="Courier New"/>
                <a:sym typeface="Courier New"/>
              </a:rPr>
              <a:t> binary files dumped from an </a:t>
            </a:r>
            <a:r>
              <a:rPr lang="en-US" sz="1200" dirty="0" err="1" smtClean="0">
                <a:solidFill>
                  <a:schemeClr val="dk1"/>
                </a:solidFill>
                <a:latin typeface="Courier New"/>
                <a:cs typeface="Courier New"/>
                <a:sym typeface="Courier New"/>
              </a:rPr>
              <a:t>hdf</a:t>
            </a:r>
            <a:r>
              <a:rPr lang="en-US" sz="1200" dirty="0" smtClean="0">
                <a:solidFill>
                  <a:schemeClr val="dk1"/>
                </a:solidFill>
                <a:latin typeface="Courier New"/>
                <a:cs typeface="Courier New"/>
                <a:sym typeface="Courier New"/>
              </a:rPr>
              <a:t> file from </a:t>
            </a:r>
            <a:r>
              <a:rPr lang="en-US" sz="1200" dirty="0" err="1" smtClean="0">
                <a:solidFill>
                  <a:schemeClr val="dk1"/>
                </a:solidFill>
                <a:latin typeface="Courier New"/>
                <a:cs typeface="Courier New"/>
                <a:sym typeface="Courier New"/>
              </a:rPr>
              <a:t>geocat</a:t>
            </a:r>
            <a:endParaRPr lang="en-US" sz="1200" dirty="0" smtClean="0">
              <a:solidFill>
                <a:schemeClr val="dk1"/>
              </a:solidFill>
              <a:latin typeface="Courier New"/>
              <a:cs typeface="Courier New"/>
              <a:sym typeface="Courier New"/>
            </a:endParaRPr>
          </a:p>
          <a:p>
            <a:r>
              <a:rPr lang="en-US" sz="1200" dirty="0" smtClean="0">
                <a:solidFill>
                  <a:schemeClr val="dk1"/>
                </a:solidFill>
                <a:latin typeface="Courier New"/>
                <a:cs typeface="Courier New"/>
                <a:sym typeface="Courier New"/>
              </a:rPr>
              <a:t># </a:t>
            </a:r>
            <a:r>
              <a:rPr lang="en-US" sz="1200" dirty="0" err="1" smtClean="0">
                <a:solidFill>
                  <a:schemeClr val="dk1"/>
                </a:solidFill>
                <a:latin typeface="Courier New"/>
                <a:cs typeface="Courier New"/>
                <a:sym typeface="Courier New"/>
              </a:rPr>
              <a:t>hdf</a:t>
            </a:r>
            <a:r>
              <a:rPr lang="en-US" sz="1200" dirty="0" smtClean="0">
                <a:solidFill>
                  <a:schemeClr val="dk1"/>
                </a:solidFill>
                <a:latin typeface="Courier New"/>
                <a:cs typeface="Courier New"/>
                <a:sym typeface="Courier New"/>
              </a:rPr>
              <a:t> provided by </a:t>
            </a:r>
            <a:r>
              <a:rPr lang="en-US" sz="1200" dirty="0" err="1" smtClean="0">
                <a:solidFill>
                  <a:schemeClr val="dk1"/>
                </a:solidFill>
                <a:latin typeface="Courier New"/>
                <a:cs typeface="Courier New"/>
                <a:sym typeface="Courier New"/>
              </a:rPr>
              <a:t>awg</a:t>
            </a:r>
            <a:r>
              <a:rPr lang="en-US" sz="1200" dirty="0" smtClean="0">
                <a:solidFill>
                  <a:schemeClr val="dk1"/>
                </a:solidFill>
                <a:latin typeface="Courier New"/>
                <a:cs typeface="Courier New"/>
                <a:sym typeface="Courier New"/>
              </a:rPr>
              <a:t> cloud team</a:t>
            </a:r>
          </a:p>
          <a:p>
            <a:r>
              <a:rPr lang="en-US" sz="1200" dirty="0" smtClean="0">
                <a:solidFill>
                  <a:schemeClr val="dk1"/>
                </a:solidFill>
                <a:latin typeface="Courier New"/>
                <a:cs typeface="Courier New"/>
                <a:sym typeface="Courier New"/>
              </a:rPr>
              <a:t>#</a:t>
            </a:r>
          </a:p>
          <a:p>
            <a:r>
              <a:rPr lang="en-US" sz="1200" dirty="0" smtClean="0">
                <a:solidFill>
                  <a:schemeClr val="dk1"/>
                </a:solidFill>
                <a:latin typeface="Courier New"/>
                <a:cs typeface="Courier New"/>
                <a:sym typeface="Courier New"/>
              </a:rPr>
              <a:t>MSG_SEVIRI_FD = </a:t>
            </a:r>
            <a:r>
              <a:rPr lang="en-US" sz="1200" dirty="0" err="1" smtClean="0">
                <a:solidFill>
                  <a:schemeClr val="dk1"/>
                </a:solidFill>
                <a:latin typeface="Courier New"/>
                <a:cs typeface="Courier New"/>
                <a:sym typeface="Courier New"/>
              </a:rPr>
              <a:t>Default_PCF</a:t>
            </a:r>
            <a:r>
              <a:rPr lang="en-US" sz="1200" dirty="0" smtClean="0">
                <a:solidFill>
                  <a:schemeClr val="dk1"/>
                </a:solidFill>
                <a:latin typeface="Courier New"/>
                <a:cs typeface="Courier New"/>
                <a:sym typeface="Courier New"/>
              </a:rPr>
              <a:t>/MSG/SEVIRI/MSG8_SEVIRI_FD.pcf</a:t>
            </a:r>
          </a:p>
          <a:p>
            <a:r>
              <a:rPr lang="en-US" sz="1200" dirty="0" smtClean="0">
                <a:solidFill>
                  <a:schemeClr val="dk1"/>
                </a:solidFill>
                <a:latin typeface="Courier New"/>
                <a:cs typeface="Courier New"/>
                <a:sym typeface="Courier New"/>
              </a:rPr>
              <a:t>MSG_SEVIRI_GEOCAT = </a:t>
            </a:r>
            <a:r>
              <a:rPr lang="en-US" sz="1200" dirty="0" err="1" smtClean="0">
                <a:solidFill>
                  <a:schemeClr val="dk1"/>
                </a:solidFill>
                <a:latin typeface="Courier New"/>
                <a:cs typeface="Courier New"/>
                <a:sym typeface="Courier New"/>
              </a:rPr>
              <a:t>Default_PCF</a:t>
            </a:r>
            <a:r>
              <a:rPr lang="en-US" sz="1200" dirty="0" smtClean="0">
                <a:solidFill>
                  <a:schemeClr val="dk1"/>
                </a:solidFill>
                <a:latin typeface="Courier New"/>
                <a:cs typeface="Courier New"/>
                <a:sym typeface="Courier New"/>
              </a:rPr>
              <a:t>/MSG/SEVIRI/MSG_SEVIRI_Geocat.pcf</a:t>
            </a:r>
          </a:p>
          <a:p>
            <a:r>
              <a:rPr lang="en-US" sz="1200" dirty="0" smtClean="0">
                <a:solidFill>
                  <a:schemeClr val="dk1"/>
                </a:solidFill>
                <a:latin typeface="Courier New"/>
                <a:cs typeface="Courier New"/>
                <a:sym typeface="Courier New"/>
              </a:rPr>
              <a:t>MSG_SEVIRI_PARALLAX = </a:t>
            </a:r>
            <a:r>
              <a:rPr lang="en-US" sz="1200" dirty="0" err="1" smtClean="0">
                <a:solidFill>
                  <a:schemeClr val="dk1"/>
                </a:solidFill>
                <a:latin typeface="Courier New"/>
                <a:cs typeface="Courier New"/>
                <a:sym typeface="Courier New"/>
              </a:rPr>
              <a:t>Default_PCF</a:t>
            </a:r>
            <a:r>
              <a:rPr lang="en-US" sz="1200" dirty="0" smtClean="0">
                <a:solidFill>
                  <a:schemeClr val="dk1"/>
                </a:solidFill>
                <a:latin typeface="Courier New"/>
                <a:cs typeface="Courier New"/>
                <a:sym typeface="Courier New"/>
              </a:rPr>
              <a:t>/MSG/SEVIRI/MSG8_SEVIRI_Parallax.pcf</a:t>
            </a:r>
          </a:p>
          <a:p>
            <a:endParaRPr lang="en-US" sz="1200" dirty="0" smtClean="0">
              <a:solidFill>
                <a:schemeClr val="dk1"/>
              </a:solidFill>
              <a:latin typeface="Courier New"/>
              <a:cs typeface="Courier New"/>
              <a:sym typeface="Courier New"/>
            </a:endParaRPr>
          </a:p>
          <a:p>
            <a:r>
              <a:rPr lang="en-US" sz="1200" dirty="0" smtClean="0">
                <a:solidFill>
                  <a:schemeClr val="dk1"/>
                </a:solidFill>
                <a:latin typeface="Courier New"/>
                <a:cs typeface="Courier New"/>
                <a:sym typeface="Courier New"/>
              </a:rPr>
              <a:t>#</a:t>
            </a:r>
          </a:p>
          <a:p>
            <a:r>
              <a:rPr lang="en-US" sz="1200" dirty="0" smtClean="0">
                <a:solidFill>
                  <a:schemeClr val="dk1"/>
                </a:solidFill>
                <a:latin typeface="Courier New"/>
                <a:cs typeface="Courier New"/>
                <a:sym typeface="Courier New"/>
              </a:rPr>
              <a:t># Land Mask</a:t>
            </a:r>
          </a:p>
          <a:p>
            <a:r>
              <a:rPr lang="en-US" sz="1200" dirty="0" smtClean="0">
                <a:solidFill>
                  <a:schemeClr val="dk1"/>
                </a:solidFill>
                <a:latin typeface="Courier New"/>
                <a:cs typeface="Courier New"/>
                <a:sym typeface="Courier New"/>
              </a:rPr>
              <a:t>#</a:t>
            </a:r>
          </a:p>
          <a:p>
            <a:r>
              <a:rPr lang="en-US" sz="1200" dirty="0" smtClean="0">
                <a:solidFill>
                  <a:schemeClr val="dk1"/>
                </a:solidFill>
                <a:latin typeface="Courier New"/>
                <a:cs typeface="Courier New"/>
                <a:sym typeface="Courier New"/>
              </a:rPr>
              <a:t>LAND_MASK:</a:t>
            </a:r>
          </a:p>
          <a:p>
            <a:r>
              <a:rPr lang="en-US" sz="1200" dirty="0" smtClean="0">
                <a:solidFill>
                  <a:schemeClr val="dk1"/>
                </a:solidFill>
                <a:latin typeface="Courier New"/>
                <a:cs typeface="Courier New"/>
                <a:sym typeface="Courier New"/>
              </a:rPr>
              <a:t>LAND_MASK_NASA_1KM = </a:t>
            </a:r>
            <a:r>
              <a:rPr lang="en-US" sz="1200" dirty="0" err="1" smtClean="0">
                <a:solidFill>
                  <a:schemeClr val="dk1"/>
                </a:solidFill>
                <a:latin typeface="Courier New"/>
                <a:cs typeface="Courier New"/>
                <a:sym typeface="Courier New"/>
              </a:rPr>
              <a:t>Default_PCF</a:t>
            </a:r>
            <a:r>
              <a:rPr lang="en-US" sz="1200" dirty="0" smtClean="0">
                <a:solidFill>
                  <a:schemeClr val="dk1"/>
                </a:solidFill>
                <a:latin typeface="Courier New"/>
                <a:cs typeface="Courier New"/>
                <a:sym typeface="Courier New"/>
              </a:rPr>
              <a:t>/Common/Land_Mask.pcf</a:t>
            </a:r>
          </a:p>
          <a:p>
            <a:endParaRPr lang="en-US" sz="1200" dirty="0" smtClean="0">
              <a:solidFill>
                <a:schemeClr val="dk1"/>
              </a:solidFill>
              <a:latin typeface="Courier New"/>
              <a:cs typeface="Courier New"/>
              <a:sym typeface="Courier New"/>
            </a:endParaRPr>
          </a:p>
          <a:p>
            <a:r>
              <a:rPr lang="en-US" sz="1200" dirty="0" smtClean="0">
                <a:solidFill>
                  <a:schemeClr val="dk1"/>
                </a:solidFill>
                <a:latin typeface="Courier New"/>
                <a:cs typeface="Courier New"/>
                <a:sym typeface="Courier New"/>
              </a:rPr>
              <a:t>&lt;snip&gt;</a:t>
            </a:r>
            <a:endParaRPr lang="en-US" sz="1200" dirty="0" smtClean="0">
              <a:solidFill>
                <a:schemeClr val="dk1"/>
              </a:solidFill>
              <a:latin typeface="Courier New"/>
              <a:ea typeface="Courier New"/>
              <a:cs typeface="Courier New"/>
              <a:sym typeface="Courier New"/>
            </a:endParaRPr>
          </a:p>
        </p:txBody>
      </p:sp>
      <p:sp>
        <p:nvSpPr>
          <p:cNvPr id="14" name="TextBox 13"/>
          <p:cNvSpPr txBox="1"/>
          <p:nvPr/>
        </p:nvSpPr>
        <p:spPr>
          <a:xfrm>
            <a:off x="762000" y="2590800"/>
            <a:ext cx="1371600" cy="369332"/>
          </a:xfrm>
          <a:prstGeom prst="rect">
            <a:avLst/>
          </a:prstGeom>
          <a:noFill/>
        </p:spPr>
        <p:txBody>
          <a:bodyPr wrap="square" rtlCol="0">
            <a:spAutoFit/>
          </a:bodyPr>
          <a:lstStyle/>
          <a:p>
            <a:r>
              <a:rPr lang="en-US" sz="1800" b="1" dirty="0" smtClean="0">
                <a:solidFill>
                  <a:srgbClr val="FFFF00"/>
                </a:solidFill>
              </a:rPr>
              <a:t>Data type</a:t>
            </a:r>
            <a:endParaRPr lang="en-US" sz="1800" b="1" dirty="0">
              <a:solidFill>
                <a:srgbClr val="FFFF00"/>
              </a:solidFill>
            </a:endParaRPr>
          </a:p>
        </p:txBody>
      </p:sp>
      <p:sp>
        <p:nvSpPr>
          <p:cNvPr id="15" name="TextBox 14"/>
          <p:cNvSpPr txBox="1"/>
          <p:nvPr/>
        </p:nvSpPr>
        <p:spPr>
          <a:xfrm>
            <a:off x="76200" y="5181600"/>
            <a:ext cx="2057400" cy="646331"/>
          </a:xfrm>
          <a:prstGeom prst="rect">
            <a:avLst/>
          </a:prstGeom>
          <a:noFill/>
        </p:spPr>
        <p:txBody>
          <a:bodyPr wrap="square" rtlCol="0">
            <a:spAutoFit/>
          </a:bodyPr>
          <a:lstStyle/>
          <a:p>
            <a:r>
              <a:rPr lang="en-US" sz="1800" b="1" dirty="0" smtClean="0">
                <a:solidFill>
                  <a:srgbClr val="FFFF00"/>
                </a:solidFill>
              </a:rPr>
              <a:t>PCF_ID = </a:t>
            </a:r>
            <a:r>
              <a:rPr lang="en-US" sz="1800" b="1" dirty="0" err="1" smtClean="0">
                <a:solidFill>
                  <a:srgbClr val="FFFF00"/>
                </a:solidFill>
              </a:rPr>
              <a:t>Default_PCF</a:t>
            </a:r>
            <a:endParaRPr lang="en-US" sz="1800" b="1" dirty="0">
              <a:solidFill>
                <a:srgbClr val="FFFF00"/>
              </a:solidFill>
            </a:endParaRPr>
          </a:p>
        </p:txBody>
      </p:sp>
      <p:cxnSp>
        <p:nvCxnSpPr>
          <p:cNvPr id="16" name="Straight Arrow Connector 15"/>
          <p:cNvCxnSpPr>
            <a:stCxn id="14" idx="2"/>
          </p:cNvCxnSpPr>
          <p:nvPr/>
        </p:nvCxnSpPr>
        <p:spPr>
          <a:xfrm>
            <a:off x="1447800" y="2960132"/>
            <a:ext cx="762000" cy="545068"/>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5" idx="0"/>
          </p:cNvCxnSpPr>
          <p:nvPr/>
        </p:nvCxnSpPr>
        <p:spPr>
          <a:xfrm flipV="1">
            <a:off x="1104900" y="4803578"/>
            <a:ext cx="1104900" cy="378022"/>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332" name="Shape 332"/>
          <p:cNvSpPr txBox="1">
            <a:spLocks noGrp="1"/>
          </p:cNvSpPr>
          <p:nvPr>
            <p:ph type="title"/>
          </p:nvPr>
        </p:nvSpPr>
        <p:spPr>
          <a:xfrm>
            <a:off x="762001" y="381000"/>
            <a:ext cx="7848599" cy="668491"/>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PCF </a:t>
            </a:r>
            <a:r>
              <a:rPr lang="x-none" sz="4400" b="1" i="0" u="none" strike="noStrike" cap="none" baseline="0" smtClean="0">
                <a:solidFill>
                  <a:srgbClr val="FAFD00"/>
                </a:solidFill>
                <a:latin typeface="Arial"/>
                <a:ea typeface="Arial"/>
                <a:cs typeface="Arial"/>
                <a:sym typeface="Arial"/>
              </a:rPr>
              <a:t>File</a:t>
            </a:r>
            <a:endParaRPr lang="x-none" sz="4400" b="1" i="0" u="none" strike="noStrike" cap="none" baseline="0">
              <a:solidFill>
                <a:srgbClr val="FAFD00"/>
              </a:solidFill>
              <a:latin typeface="Arial"/>
              <a:ea typeface="Arial"/>
              <a:cs typeface="Arial"/>
              <a:sym typeface="Arial"/>
            </a:endParaRPr>
          </a:p>
        </p:txBody>
      </p:sp>
      <p:sp>
        <p:nvSpPr>
          <p:cNvPr id="333" name="Shape 333"/>
          <p:cNvSpPr txBox="1">
            <a:spLocks noGrp="1"/>
          </p:cNvSpPr>
          <p:nvPr>
            <p:ph type="body" idx="1"/>
          </p:nvPr>
        </p:nvSpPr>
        <p:spPr>
          <a:xfrm>
            <a:off x="152400" y="1828800"/>
            <a:ext cx="8763000" cy="4479278"/>
          </a:xfrm>
          <a:prstGeom prst="rect">
            <a:avLst/>
          </a:prstGeom>
          <a:noFill/>
          <a:ln>
            <a:noFill/>
          </a:ln>
        </p:spPr>
        <p:txBody>
          <a:bodyPr lIns="92075" tIns="46025" rIns="92075" bIns="46025" anchor="t" anchorCtr="0">
            <a:spAutoFit/>
          </a:bodyPr>
          <a:lstStyle/>
          <a:p>
            <a:pPr marL="342900" marR="0" lvl="0" indent="-342900" algn="l" rtl="0">
              <a:lnSpc>
                <a:spcPct val="80000"/>
              </a:lnSpc>
              <a:spcBef>
                <a:spcPts val="480"/>
              </a:spcBef>
              <a:spcAft>
                <a:spcPts val="0"/>
              </a:spcAft>
              <a:buClr>
                <a:srgbClr val="FAFD00"/>
              </a:buClr>
              <a:buSzPct val="100694"/>
              <a:buFont typeface="Arial"/>
              <a:buChar char="•"/>
            </a:pPr>
            <a:r>
              <a:rPr lang="en-US" sz="2400" dirty="0" smtClean="0"/>
              <a:t>M</a:t>
            </a:r>
            <a:r>
              <a:rPr lang="en-US" sz="2400" b="0" i="0" u="none" strike="noStrike" cap="none" baseline="0" dirty="0" smtClean="0">
                <a:solidFill>
                  <a:srgbClr val="F8F8F8"/>
                </a:solidFill>
                <a:latin typeface="Arial"/>
                <a:ea typeface="Arial"/>
                <a:cs typeface="Arial"/>
                <a:sym typeface="Arial"/>
              </a:rPr>
              <a:t>ain</a:t>
            </a:r>
            <a:r>
              <a:rPr lang="en-US" sz="2400" b="0" i="0" u="none" strike="noStrike" cap="none" dirty="0" smtClean="0">
                <a:solidFill>
                  <a:srgbClr val="F8F8F8"/>
                </a:solidFill>
                <a:latin typeface="Arial"/>
                <a:ea typeface="Arial"/>
                <a:cs typeface="Arial"/>
                <a:sym typeface="Arial"/>
              </a:rPr>
              <a:t> sections:</a:t>
            </a:r>
            <a:endParaRPr lang="en-US" sz="2400" b="0" i="0" u="none" strike="noStrike" cap="none" baseline="0" dirty="0" smtClean="0">
              <a:solidFill>
                <a:srgbClr val="F8F8F8"/>
              </a:solidFill>
              <a:latin typeface="Arial"/>
              <a:ea typeface="Arial"/>
              <a:cs typeface="Arial"/>
              <a:sym typeface="Arial"/>
            </a:endParaRPr>
          </a:p>
          <a:p>
            <a:pPr lvl="1" indent="-342900">
              <a:lnSpc>
                <a:spcPct val="80000"/>
              </a:lnSpc>
              <a:buClr>
                <a:srgbClr val="FAFD00"/>
              </a:buClr>
              <a:buSzPct val="100694"/>
            </a:pPr>
            <a:r>
              <a:rPr lang="x-none" sz="2000" b="0" i="0" u="none" strike="noStrike" cap="none" baseline="0" smtClean="0">
                <a:solidFill>
                  <a:srgbClr val="F8F8F8"/>
                </a:solidFill>
                <a:latin typeface="Arial"/>
                <a:ea typeface="Arial"/>
                <a:cs typeface="Arial"/>
                <a:sym typeface="Arial"/>
              </a:rPr>
              <a:t>DEPENDENCIES</a:t>
            </a:r>
            <a:endParaRPr lang="x-none" sz="2000" b="0" i="0" u="none" strike="noStrike" cap="none" baseline="0">
              <a:solidFill>
                <a:srgbClr val="F8F8F8"/>
              </a:solidFill>
              <a:latin typeface="Arial"/>
              <a:ea typeface="Arial"/>
              <a:cs typeface="Arial"/>
              <a:sym typeface="Arial"/>
            </a:endParaRPr>
          </a:p>
          <a:p>
            <a:pPr lvl="2" indent="-285750">
              <a:lnSpc>
                <a:spcPct val="80000"/>
              </a:lnSpc>
              <a:spcBef>
                <a:spcPts val="400"/>
              </a:spcBef>
              <a:buClr>
                <a:srgbClr val="A2D7FF"/>
              </a:buClr>
              <a:buSzPct val="100000"/>
            </a:pPr>
            <a:r>
              <a:rPr lang="x-none" sz="2000" b="0" i="0" u="none" strike="noStrike" cap="none" baseline="0">
                <a:solidFill>
                  <a:srgbClr val="F8F8F8"/>
                </a:solidFill>
                <a:latin typeface="Arial"/>
                <a:ea typeface="Arial"/>
                <a:cs typeface="Arial"/>
                <a:sym typeface="Arial"/>
              </a:rPr>
              <a:t>See master list for the </a:t>
            </a:r>
            <a:r>
              <a:rPr lang="x-none" sz="2000" b="0" i="0" u="none" strike="noStrike" cap="none" baseline="0" smtClean="0">
                <a:solidFill>
                  <a:srgbClr val="F8F8F8"/>
                </a:solidFill>
                <a:latin typeface="Arial"/>
                <a:ea typeface="Arial"/>
                <a:cs typeface="Arial"/>
                <a:sym typeface="Arial"/>
              </a:rPr>
              <a:t>satellite</a:t>
            </a:r>
            <a:r>
              <a:rPr lang="en-US" sz="2000" b="0" i="0" u="none" strike="noStrike" cap="none" baseline="0" dirty="0" smtClean="0">
                <a:solidFill>
                  <a:srgbClr val="F8F8F8"/>
                </a:solidFill>
                <a:latin typeface="Arial"/>
                <a:ea typeface="Arial"/>
                <a:cs typeface="Arial"/>
                <a:sym typeface="Arial"/>
              </a:rPr>
              <a:t>_</a:t>
            </a:r>
            <a:r>
              <a:rPr lang="x-none" sz="2000" b="0" i="0" u="none" strike="noStrike" cap="none" baseline="0" smtClean="0">
                <a:solidFill>
                  <a:srgbClr val="F8F8F8"/>
                </a:solidFill>
                <a:latin typeface="Arial"/>
                <a:ea typeface="Arial"/>
                <a:cs typeface="Arial"/>
                <a:sym typeface="Arial"/>
              </a:rPr>
              <a:t>instrument </a:t>
            </a:r>
            <a:r>
              <a:rPr lang="x-none" sz="2000" b="0" i="0" u="none" strike="noStrike" cap="none" baseline="0">
                <a:solidFill>
                  <a:srgbClr val="F8F8F8"/>
                </a:solidFill>
                <a:latin typeface="Arial"/>
                <a:ea typeface="Arial"/>
                <a:cs typeface="Arial"/>
                <a:sym typeface="Arial"/>
              </a:rPr>
              <a:t>of the algorithm being integrated to determine what dependencies are available for this algorithm</a:t>
            </a:r>
            <a:r>
              <a:rPr lang="x-none" sz="2000" b="0" i="0" u="none" strike="noStrike" cap="none" baseline="0" smtClean="0">
                <a:solidFill>
                  <a:srgbClr val="F8F8F8"/>
                </a:solidFill>
                <a:latin typeface="Arial"/>
                <a:ea typeface="Arial"/>
                <a:cs typeface="Arial"/>
                <a:sym typeface="Arial"/>
              </a:rPr>
              <a:t>. </a:t>
            </a:r>
            <a:endParaRPr lang="x-none" sz="2000" b="0" i="0" u="none" strike="noStrike" cap="none" baseline="0">
              <a:solidFill>
                <a:srgbClr val="F8F8F8"/>
              </a:solidFill>
              <a:latin typeface="Arial"/>
              <a:ea typeface="Arial"/>
              <a:cs typeface="Arial"/>
              <a:sym typeface="Arial"/>
            </a:endParaRPr>
          </a:p>
          <a:p>
            <a:pPr lvl="2" indent="-285750">
              <a:lnSpc>
                <a:spcPct val="80000"/>
              </a:lnSpc>
              <a:spcBef>
                <a:spcPts val="400"/>
              </a:spcBef>
              <a:buClr>
                <a:srgbClr val="A2D7FF"/>
              </a:buClr>
              <a:buSzPct val="100000"/>
            </a:pPr>
            <a:r>
              <a:rPr lang="x-none" sz="2000" b="0" i="0" u="none" strike="noStrike" cap="none" baseline="0">
                <a:solidFill>
                  <a:srgbClr val="F8F8F8"/>
                </a:solidFill>
                <a:latin typeface="Arial"/>
                <a:ea typeface="Arial"/>
                <a:cs typeface="Arial"/>
                <a:sym typeface="Arial"/>
              </a:rPr>
              <a:t>If </a:t>
            </a:r>
            <a:r>
              <a:rPr lang="en-US" sz="2000" b="0" i="0" u="none" strike="noStrike" cap="none" baseline="0" dirty="0" smtClean="0">
                <a:solidFill>
                  <a:srgbClr val="F8F8F8"/>
                </a:solidFill>
                <a:latin typeface="Arial"/>
                <a:ea typeface="Arial"/>
                <a:cs typeface="Arial"/>
                <a:sym typeface="Arial"/>
              </a:rPr>
              <a:t>an </a:t>
            </a:r>
            <a:r>
              <a:rPr lang="x-none" sz="2000" b="0" i="0" u="none" strike="noStrike" cap="none" baseline="0" smtClean="0">
                <a:solidFill>
                  <a:srgbClr val="F8F8F8"/>
                </a:solidFill>
                <a:latin typeface="Arial"/>
                <a:ea typeface="Arial"/>
                <a:cs typeface="Arial"/>
                <a:sym typeface="Arial"/>
              </a:rPr>
              <a:t>algorithm </a:t>
            </a:r>
            <a:r>
              <a:rPr lang="x-none" sz="2000" b="0" i="0" u="none" strike="noStrike" cap="none" baseline="0">
                <a:solidFill>
                  <a:srgbClr val="F8F8F8"/>
                </a:solidFill>
                <a:latin typeface="Arial"/>
                <a:ea typeface="Arial"/>
                <a:cs typeface="Arial"/>
                <a:sym typeface="Arial"/>
              </a:rPr>
              <a:t>requires a dependency not listed, add a new algorithm (or an existing one from a different </a:t>
            </a:r>
            <a:r>
              <a:rPr lang="x-none" sz="2000" b="0" i="0" u="none" strike="noStrike" cap="none" baseline="0" smtClean="0">
                <a:solidFill>
                  <a:srgbClr val="F8F8F8"/>
                </a:solidFill>
                <a:latin typeface="Arial"/>
                <a:ea typeface="Arial"/>
                <a:cs typeface="Arial"/>
                <a:sym typeface="Arial"/>
              </a:rPr>
              <a:t>satellite</a:t>
            </a:r>
            <a:r>
              <a:rPr lang="en-US" sz="2000" b="0" i="0" u="none" strike="noStrike" cap="none" baseline="0" dirty="0" smtClean="0">
                <a:solidFill>
                  <a:srgbClr val="F8F8F8"/>
                </a:solidFill>
                <a:latin typeface="Arial"/>
                <a:ea typeface="Arial"/>
                <a:cs typeface="Arial"/>
                <a:sym typeface="Arial"/>
              </a:rPr>
              <a:t>_</a:t>
            </a:r>
            <a:r>
              <a:rPr lang="x-none" sz="2000" b="0" i="0" u="none" strike="noStrike" cap="none" baseline="0" smtClean="0">
                <a:solidFill>
                  <a:srgbClr val="F8F8F8"/>
                </a:solidFill>
                <a:latin typeface="Arial"/>
                <a:ea typeface="Arial"/>
                <a:cs typeface="Arial"/>
                <a:sym typeface="Arial"/>
              </a:rPr>
              <a:t>instrument</a:t>
            </a:r>
            <a:r>
              <a:rPr lang="x-none" sz="2000" b="0" i="0" u="none" strike="noStrike" cap="none" baseline="0">
                <a:solidFill>
                  <a:srgbClr val="F8F8F8"/>
                </a:solidFill>
                <a:latin typeface="Arial"/>
                <a:ea typeface="Arial"/>
                <a:cs typeface="Arial"/>
                <a:sym typeface="Arial"/>
              </a:rPr>
              <a:t>) to fulfill that dependency before continuing to integrate </a:t>
            </a:r>
            <a:r>
              <a:rPr lang="en-US" sz="2000" b="0" i="0" u="none" strike="noStrike" cap="none" baseline="0" dirty="0" smtClean="0">
                <a:solidFill>
                  <a:srgbClr val="F8F8F8"/>
                </a:solidFill>
                <a:latin typeface="Arial"/>
                <a:ea typeface="Arial"/>
                <a:cs typeface="Arial"/>
                <a:sym typeface="Arial"/>
              </a:rPr>
              <a:t>the </a:t>
            </a:r>
            <a:r>
              <a:rPr lang="x-none" sz="2000" b="0" i="0" u="none" strike="noStrike" cap="none" baseline="0" smtClean="0">
                <a:solidFill>
                  <a:srgbClr val="F8F8F8"/>
                </a:solidFill>
                <a:latin typeface="Arial"/>
                <a:ea typeface="Arial"/>
                <a:cs typeface="Arial"/>
                <a:sym typeface="Arial"/>
              </a:rPr>
              <a:t>algorithm</a:t>
            </a:r>
            <a:r>
              <a:rPr lang="x-none" sz="2000" b="0" i="0" u="none" strike="noStrike" cap="none" baseline="0">
                <a:solidFill>
                  <a:srgbClr val="F8F8F8"/>
                </a:solidFill>
                <a:latin typeface="Arial"/>
                <a:ea typeface="Arial"/>
                <a:cs typeface="Arial"/>
                <a:sym typeface="Arial"/>
              </a:rPr>
              <a:t>.</a:t>
            </a:r>
          </a:p>
          <a:p>
            <a:pPr lvl="1" indent="-342900">
              <a:lnSpc>
                <a:spcPct val="80000"/>
              </a:lnSpc>
              <a:buClr>
                <a:srgbClr val="FAFD00"/>
              </a:buClr>
              <a:buSzPct val="100694"/>
            </a:pPr>
            <a:r>
              <a:rPr lang="x-none" sz="2000" b="0" i="0" u="none" strike="noStrike" cap="none" baseline="0">
                <a:solidFill>
                  <a:srgbClr val="F8F8F8"/>
                </a:solidFill>
                <a:latin typeface="Arial"/>
                <a:ea typeface="Arial"/>
                <a:cs typeface="Arial"/>
                <a:sym typeface="Arial"/>
              </a:rPr>
              <a:t>TEMPORAL (Optional)</a:t>
            </a:r>
          </a:p>
          <a:p>
            <a:pPr lvl="2" indent="-285750">
              <a:lnSpc>
                <a:spcPct val="80000"/>
              </a:lnSpc>
              <a:spcBef>
                <a:spcPts val="400"/>
              </a:spcBef>
              <a:buClr>
                <a:srgbClr val="A2D7FF"/>
              </a:buClr>
              <a:buSzPct val="100000"/>
            </a:pPr>
            <a:r>
              <a:rPr lang="x-none" sz="2000" b="0" i="0" u="none" strike="noStrike" cap="none" baseline="0">
                <a:solidFill>
                  <a:srgbClr val="F8F8F8"/>
                </a:solidFill>
                <a:latin typeface="Arial"/>
                <a:ea typeface="Arial"/>
                <a:cs typeface="Arial"/>
                <a:sym typeface="Arial"/>
              </a:rPr>
              <a:t>This section dictates temporal needs for the algorithm if requested.  See </a:t>
            </a:r>
            <a:r>
              <a:rPr lang="x-none" sz="2000" b="0" i="0" u="none" strike="noStrike" cap="none" baseline="0" smtClean="0">
                <a:solidFill>
                  <a:srgbClr val="F8F8F8"/>
                </a:solidFill>
                <a:latin typeface="Arial"/>
                <a:ea typeface="Arial"/>
                <a:cs typeface="Arial"/>
                <a:sym typeface="Arial"/>
              </a:rPr>
              <a:t>example</a:t>
            </a:r>
            <a:r>
              <a:rPr lang="en-US" sz="2000" b="0" i="0" u="none" strike="noStrike" cap="none" baseline="0" dirty="0" smtClean="0">
                <a:solidFill>
                  <a:srgbClr val="F8F8F8"/>
                </a:solidFill>
                <a:latin typeface="Arial"/>
                <a:ea typeface="Arial"/>
                <a:cs typeface="Arial"/>
                <a:sym typeface="Arial"/>
              </a:rPr>
              <a:t> in advanced slides</a:t>
            </a:r>
            <a:r>
              <a:rPr lang="x-none" sz="2000" b="0" i="0" u="none" strike="noStrike" cap="none" baseline="0" smtClean="0">
                <a:solidFill>
                  <a:srgbClr val="F8F8F8"/>
                </a:solidFill>
                <a:latin typeface="Arial"/>
                <a:ea typeface="Arial"/>
                <a:cs typeface="Arial"/>
                <a:sym typeface="Arial"/>
              </a:rPr>
              <a:t>.</a:t>
            </a:r>
            <a:endParaRPr lang="x-none" sz="2000" b="0" i="0" u="none" strike="noStrike" cap="none" baseline="0">
              <a:solidFill>
                <a:srgbClr val="F8F8F8"/>
              </a:solidFill>
              <a:latin typeface="Arial"/>
              <a:ea typeface="Arial"/>
              <a:cs typeface="Arial"/>
              <a:sym typeface="Arial"/>
            </a:endParaRPr>
          </a:p>
          <a:p>
            <a:pPr lvl="1" indent="-342900">
              <a:lnSpc>
                <a:spcPct val="80000"/>
              </a:lnSpc>
              <a:buClr>
                <a:srgbClr val="FAFD00"/>
              </a:buClr>
              <a:buSzPct val="100694"/>
            </a:pPr>
            <a:r>
              <a:rPr lang="x-none" sz="2000" b="0" i="0" u="none" strike="noStrike" cap="none" baseline="0">
                <a:solidFill>
                  <a:srgbClr val="F8F8F8"/>
                </a:solidFill>
                <a:latin typeface="Arial"/>
                <a:ea typeface="Arial"/>
                <a:cs typeface="Arial"/>
                <a:sym typeface="Arial"/>
              </a:rPr>
              <a:t>OTHER</a:t>
            </a:r>
          </a:p>
          <a:p>
            <a:pPr lvl="2" indent="-285750">
              <a:lnSpc>
                <a:spcPct val="80000"/>
              </a:lnSpc>
              <a:spcBef>
                <a:spcPts val="400"/>
              </a:spcBef>
              <a:buClr>
                <a:srgbClr val="A2D7FF"/>
              </a:buClr>
              <a:buSzPct val="100000"/>
            </a:pPr>
            <a:r>
              <a:rPr lang="x-none" sz="2000" b="0" i="0" u="none" strike="noStrike" cap="none" baseline="0">
                <a:solidFill>
                  <a:srgbClr val="F8F8F8"/>
                </a:solidFill>
                <a:latin typeface="Arial"/>
                <a:ea typeface="Arial"/>
                <a:cs typeface="Arial"/>
                <a:sym typeface="Arial"/>
              </a:rPr>
              <a:t>This section contains algorithm specific variables such as thresholds, flags, </a:t>
            </a:r>
            <a:r>
              <a:rPr lang="x-none" sz="2000" b="0" i="0" u="none" strike="noStrike" cap="none" baseline="0" smtClean="0">
                <a:solidFill>
                  <a:srgbClr val="F8F8F8"/>
                </a:solidFill>
                <a:latin typeface="Arial"/>
                <a:ea typeface="Arial"/>
                <a:cs typeface="Arial"/>
                <a:sym typeface="Arial"/>
              </a:rPr>
              <a:t>etc</a:t>
            </a:r>
            <a:r>
              <a:rPr lang="en-US" sz="2000" b="0" i="0" u="none" strike="noStrike" cap="none" baseline="0" dirty="0" smtClean="0">
                <a:solidFill>
                  <a:srgbClr val="F8F8F8"/>
                </a:solidFill>
                <a:latin typeface="Arial"/>
                <a:ea typeface="Arial"/>
                <a:cs typeface="Arial"/>
                <a:sym typeface="Arial"/>
              </a:rPr>
              <a:t>.,</a:t>
            </a:r>
            <a:r>
              <a:rPr lang="x-none" sz="2000" b="0" i="0" u="none" strike="noStrike" cap="none" baseline="0" smtClean="0">
                <a:solidFill>
                  <a:srgbClr val="F8F8F8"/>
                </a:solidFill>
                <a:latin typeface="Arial"/>
                <a:ea typeface="Arial"/>
                <a:cs typeface="Arial"/>
                <a:sym typeface="Arial"/>
              </a:rPr>
              <a:t> </a:t>
            </a:r>
            <a:r>
              <a:rPr lang="x-none" sz="2000" b="0" i="0" u="none" strike="noStrike" cap="none" baseline="0">
                <a:solidFill>
                  <a:srgbClr val="F8F8F8"/>
                </a:solidFill>
                <a:latin typeface="Arial"/>
                <a:ea typeface="Arial"/>
                <a:cs typeface="Arial"/>
                <a:sym typeface="Arial"/>
              </a:rPr>
              <a:t>that are flexible and can be changed at run time.</a:t>
            </a:r>
          </a:p>
        </p:txBody>
      </p:sp>
      <p:sp>
        <p:nvSpPr>
          <p:cNvPr id="334" name="Shape 334"/>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16"/>
          <p:cNvSpPr txBox="1">
            <a:spLocks/>
          </p:cNvSpPr>
          <p:nvPr/>
        </p:nvSpPr>
        <p:spPr>
          <a:xfrm>
            <a:off x="3429000" y="2514600"/>
            <a:ext cx="5486400" cy="1916525"/>
          </a:xfrm>
          <a:prstGeom prst="rect">
            <a:avLst/>
          </a:prstGeom>
          <a:solidFill>
            <a:srgbClr val="FFFFFF"/>
          </a:solidFill>
          <a:ln>
            <a:noFill/>
          </a:ln>
        </p:spPr>
        <p:txBody>
          <a:bodyPr wrap="square" lIns="92075" tIns="46025" rIns="92075" bIns="46025" anchor="t" anchorCtr="0">
            <a:spAutoFit/>
          </a:bodyPr>
          <a:lstStyle/>
          <a:p>
            <a:pPr marL="342900" lvl="0" indent="-342900">
              <a:lnSpc>
                <a:spcPct val="80000"/>
              </a:lnSpc>
              <a:spcBef>
                <a:spcPts val="320"/>
              </a:spcBef>
              <a:buClr>
                <a:srgbClr val="FAFD00"/>
              </a:buClr>
              <a:buSzPct val="25000"/>
              <a:defRPr/>
            </a:pPr>
            <a:r>
              <a:rPr lang="en-US" sz="12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defRPr/>
            </a:pPr>
            <a:r>
              <a:rPr lang="en-US" sz="1200" dirty="0" smtClean="0">
                <a:solidFill>
                  <a:schemeClr val="dk1"/>
                </a:solidFill>
                <a:latin typeface="Courier New"/>
                <a:ea typeface="Courier New"/>
                <a:cs typeface="Courier New"/>
                <a:sym typeface="Courier New"/>
              </a:rPr>
              <a:t># AWG_CLOUD_MASK</a:t>
            </a:r>
          </a:p>
          <a:p>
            <a:pPr marL="342900" lvl="0" indent="-342900">
              <a:lnSpc>
                <a:spcPct val="80000"/>
              </a:lnSpc>
              <a:spcBef>
                <a:spcPts val="320"/>
              </a:spcBef>
              <a:buClr>
                <a:srgbClr val="FAFD00"/>
              </a:buClr>
              <a:buSzPct val="25000"/>
              <a:defRPr/>
            </a:pPr>
            <a:r>
              <a:rPr lang="en-US" sz="12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defRPr/>
            </a:pPr>
            <a:r>
              <a:rPr lang="en-US" sz="1200" dirty="0" smtClean="0">
                <a:solidFill>
                  <a:schemeClr val="dk1"/>
                </a:solidFill>
                <a:latin typeface="Courier New"/>
                <a:ea typeface="Courier New"/>
                <a:cs typeface="Courier New"/>
                <a:sym typeface="Courier New"/>
              </a:rPr>
              <a:t>AWG_CLOUD_MASK</a:t>
            </a:r>
          </a:p>
          <a:p>
            <a:pPr marL="342900" lvl="0" indent="-342900">
              <a:lnSpc>
                <a:spcPct val="80000"/>
              </a:lnSpc>
              <a:spcBef>
                <a:spcPts val="320"/>
              </a:spcBef>
              <a:buClr>
                <a:srgbClr val="FAFD00"/>
              </a:buClr>
              <a:buSzPct val="25000"/>
              <a:defRPr/>
            </a:pPr>
            <a:r>
              <a:rPr lang="en-US" sz="1200" dirty="0" smtClean="0">
                <a:solidFill>
                  <a:schemeClr val="dk1"/>
                </a:solidFill>
                <a:latin typeface="Courier New"/>
                <a:ea typeface="Courier New"/>
                <a:cs typeface="Courier New"/>
                <a:sym typeface="Courier New"/>
              </a:rPr>
              <a:t>PRODUCT</a:t>
            </a:r>
          </a:p>
          <a:p>
            <a:pPr marL="342900" lvl="0" indent="-342900">
              <a:lnSpc>
                <a:spcPct val="80000"/>
              </a:lnSpc>
              <a:spcBef>
                <a:spcPts val="320"/>
              </a:spcBef>
              <a:buClr>
                <a:srgbClr val="FAFD00"/>
              </a:buClr>
              <a:buSzPct val="25000"/>
              <a:defRPr/>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defRPr/>
            </a:pPr>
            <a:r>
              <a:rPr lang="en-US" sz="12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defRPr/>
            </a:pPr>
            <a:r>
              <a:rPr lang="en-US" sz="1200" dirty="0" smtClean="0">
                <a:solidFill>
                  <a:schemeClr val="dk1"/>
                </a:solidFill>
                <a:latin typeface="Courier New"/>
                <a:ea typeface="Courier New"/>
                <a:cs typeface="Courier New"/>
                <a:sym typeface="Courier New"/>
              </a:rPr>
              <a:t># Set flag for output</a:t>
            </a:r>
          </a:p>
          <a:p>
            <a:pPr marL="342900" lvl="0" indent="-342900">
              <a:lnSpc>
                <a:spcPct val="80000"/>
              </a:lnSpc>
              <a:spcBef>
                <a:spcPts val="320"/>
              </a:spcBef>
              <a:buClr>
                <a:srgbClr val="FAFD00"/>
              </a:buClr>
              <a:buSzPct val="25000"/>
              <a:defRPr/>
            </a:pPr>
            <a:r>
              <a:rPr lang="en-US" sz="12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defRPr/>
            </a:pPr>
            <a:r>
              <a:rPr lang="en-US" sz="1200" dirty="0" smtClean="0">
                <a:solidFill>
                  <a:schemeClr val="dk1"/>
                </a:solidFill>
                <a:latin typeface="Courier New"/>
                <a:ea typeface="Courier New"/>
                <a:cs typeface="Courier New"/>
                <a:sym typeface="Courier New"/>
              </a:rPr>
              <a:t>OUTPUT_TO_FILE: Y</a:t>
            </a:r>
          </a:p>
        </p:txBody>
      </p:sp>
      <p:sp>
        <p:nvSpPr>
          <p:cNvPr id="4" name="Title 1"/>
          <p:cNvSpPr txBox="1">
            <a:spLocks/>
          </p:cNvSpPr>
          <p:nvPr/>
        </p:nvSpPr>
        <p:spPr>
          <a:xfrm>
            <a:off x="1066801" y="381000"/>
            <a:ext cx="7848599" cy="838200"/>
          </a:xfrm>
          <a:prstGeom prst="rect">
            <a:avLst/>
          </a:prstGeom>
          <a:noFill/>
          <a:ln>
            <a:noFill/>
          </a:ln>
        </p:spPr>
        <p:txBody>
          <a:bodyPr lIns="91425" tIns="91425" rIns="91425" bIns="91425" anchor="ctr" anchorCtr="0"/>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AFD00"/>
                </a:solidFill>
                <a:effectLst/>
                <a:uLnTx/>
                <a:uFillTx/>
                <a:latin typeface="Arial"/>
                <a:ea typeface="Arial"/>
                <a:cs typeface="Arial"/>
                <a:sym typeface="Arial"/>
              </a:rPr>
              <a:t>Example Default PCF:</a:t>
            </a:r>
          </a:p>
          <a:p>
            <a:pPr marL="0" marR="0" lvl="0" indent="0" algn="ctr" defTabSz="914400" rtl="0" eaLnBrk="1" fontAlgn="auto" latinLnBrk="0" hangingPunct="1">
              <a:lnSpc>
                <a:spcPct val="85000"/>
              </a:lnSpc>
              <a:spcBef>
                <a:spcPts val="0"/>
              </a:spcBef>
              <a:spcAft>
                <a:spcPts val="0"/>
              </a:spcAft>
              <a:buClrTx/>
              <a:buSzTx/>
              <a:buFontTx/>
              <a:buNone/>
              <a:tabLst/>
              <a:defRPr/>
            </a:pPr>
            <a:r>
              <a:rPr lang="en-US" sz="3200" b="1" dirty="0" smtClean="0">
                <a:solidFill>
                  <a:srgbClr val="FAFD00"/>
                </a:solidFill>
              </a:rPr>
              <a:t>Before the Dependencies</a:t>
            </a:r>
            <a:endParaRPr kumimoji="0" lang="en-US" sz="3200" b="1" i="0" u="none" strike="noStrike" kern="0" cap="none" spc="0" normalizeH="0" baseline="0" noProof="0" dirty="0">
              <a:ln>
                <a:noFill/>
              </a:ln>
              <a:solidFill>
                <a:srgbClr val="FAFD00"/>
              </a:solidFill>
              <a:effectLst/>
              <a:uLnTx/>
              <a:uFillTx/>
              <a:latin typeface="Arial"/>
              <a:ea typeface="Arial"/>
              <a:cs typeface="Arial"/>
              <a:sym typeface="Arial"/>
            </a:endParaRPr>
          </a:p>
        </p:txBody>
      </p:sp>
      <p:sp>
        <p:nvSpPr>
          <p:cNvPr id="8" name="TextBox 7"/>
          <p:cNvSpPr txBox="1"/>
          <p:nvPr/>
        </p:nvSpPr>
        <p:spPr>
          <a:xfrm>
            <a:off x="838200" y="2438400"/>
            <a:ext cx="1828800" cy="523220"/>
          </a:xfrm>
          <a:prstGeom prst="rect">
            <a:avLst/>
          </a:prstGeom>
          <a:noFill/>
        </p:spPr>
        <p:txBody>
          <a:bodyPr wrap="square" rtlCol="0">
            <a:spAutoFit/>
          </a:bodyPr>
          <a:lstStyle/>
          <a:p>
            <a:r>
              <a:rPr lang="en-US" b="1" dirty="0" smtClean="0">
                <a:solidFill>
                  <a:srgbClr val="FFFF00"/>
                </a:solidFill>
              </a:rPr>
              <a:t>PCF ID: at the top of every PCF.</a:t>
            </a:r>
            <a:endParaRPr lang="en-US" b="1" dirty="0">
              <a:solidFill>
                <a:srgbClr val="FFFF00"/>
              </a:solidFill>
            </a:endParaRPr>
          </a:p>
        </p:txBody>
      </p:sp>
      <p:cxnSp>
        <p:nvCxnSpPr>
          <p:cNvPr id="10" name="Straight Arrow Connector 9"/>
          <p:cNvCxnSpPr/>
          <p:nvPr/>
        </p:nvCxnSpPr>
        <p:spPr>
          <a:xfrm>
            <a:off x="2514600" y="2819400"/>
            <a:ext cx="914400" cy="0"/>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8200" y="3048000"/>
            <a:ext cx="1676400" cy="523220"/>
          </a:xfrm>
          <a:prstGeom prst="rect">
            <a:avLst/>
          </a:prstGeom>
          <a:noFill/>
        </p:spPr>
        <p:txBody>
          <a:bodyPr wrap="square" rtlCol="0">
            <a:spAutoFit/>
          </a:bodyPr>
          <a:lstStyle/>
          <a:p>
            <a:r>
              <a:rPr lang="en-US" b="1" dirty="0" smtClean="0">
                <a:solidFill>
                  <a:srgbClr val="FFFF00"/>
                </a:solidFill>
              </a:rPr>
              <a:t>Is this a Product or Ancillary?</a:t>
            </a:r>
            <a:endParaRPr lang="en-US" b="1" dirty="0">
              <a:solidFill>
                <a:srgbClr val="FFFF00"/>
              </a:solidFill>
            </a:endParaRPr>
          </a:p>
        </p:txBody>
      </p:sp>
      <p:cxnSp>
        <p:nvCxnSpPr>
          <p:cNvPr id="14" name="Straight Arrow Connector 13"/>
          <p:cNvCxnSpPr/>
          <p:nvPr/>
        </p:nvCxnSpPr>
        <p:spPr>
          <a:xfrm>
            <a:off x="2438400" y="3352800"/>
            <a:ext cx="990600" cy="0"/>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38200" y="3810000"/>
            <a:ext cx="1524000" cy="738664"/>
          </a:xfrm>
          <a:prstGeom prst="rect">
            <a:avLst/>
          </a:prstGeom>
          <a:noFill/>
        </p:spPr>
        <p:txBody>
          <a:bodyPr wrap="square" rtlCol="0">
            <a:spAutoFit/>
          </a:bodyPr>
          <a:lstStyle/>
          <a:p>
            <a:r>
              <a:rPr lang="en-US" b="1" dirty="0" smtClean="0">
                <a:solidFill>
                  <a:srgbClr val="FFFF00"/>
                </a:solidFill>
              </a:rPr>
              <a:t>Should it be written to an output file? </a:t>
            </a:r>
            <a:endParaRPr lang="en-US" b="1" dirty="0">
              <a:solidFill>
                <a:srgbClr val="FFFF00"/>
              </a:solidFill>
            </a:endParaRPr>
          </a:p>
        </p:txBody>
      </p:sp>
      <p:cxnSp>
        <p:nvCxnSpPr>
          <p:cNvPr id="16" name="Straight Arrow Connector 15"/>
          <p:cNvCxnSpPr/>
          <p:nvPr/>
        </p:nvCxnSpPr>
        <p:spPr>
          <a:xfrm flipV="1">
            <a:off x="2209800" y="4267200"/>
            <a:ext cx="1219200" cy="1"/>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 name="Shape 333"/>
          <p:cNvSpPr txBox="1">
            <a:spLocks noGrp="1"/>
          </p:cNvSpPr>
          <p:nvPr>
            <p:ph type="body" idx="1"/>
          </p:nvPr>
        </p:nvSpPr>
        <p:spPr>
          <a:xfrm>
            <a:off x="152400" y="1828800"/>
            <a:ext cx="8763000" cy="339170"/>
          </a:xfrm>
          <a:prstGeom prst="rect">
            <a:avLst/>
          </a:prstGeom>
          <a:noFill/>
          <a:ln>
            <a:noFill/>
          </a:ln>
        </p:spPr>
        <p:txBody>
          <a:bodyPr lIns="92075" tIns="46025" rIns="92075" bIns="46025" anchor="t" anchorCtr="0">
            <a:spAutoFit/>
          </a:bodyPr>
          <a:lstStyle/>
          <a:p>
            <a:pPr marL="342900" marR="0" lvl="0" indent="-342900" algn="l" rtl="0">
              <a:lnSpc>
                <a:spcPct val="80000"/>
              </a:lnSpc>
              <a:spcBef>
                <a:spcPts val="480"/>
              </a:spcBef>
              <a:spcAft>
                <a:spcPts val="0"/>
              </a:spcAft>
              <a:buClr>
                <a:srgbClr val="FAFD00"/>
              </a:buClr>
              <a:buSzPct val="100694"/>
              <a:buFont typeface="Arial"/>
              <a:buChar char="•"/>
            </a:pPr>
            <a:r>
              <a:rPr lang="en-US" sz="2000" dirty="0" err="1" smtClean="0"/>
              <a:t>AIT_Framework</a:t>
            </a:r>
            <a:r>
              <a:rPr lang="en-US" sz="2000" dirty="0" smtClean="0"/>
              <a:t>/</a:t>
            </a:r>
            <a:r>
              <a:rPr lang="en-US" sz="2000" dirty="0" err="1" smtClean="0"/>
              <a:t>Default_PCF</a:t>
            </a:r>
            <a:r>
              <a:rPr lang="en-US" sz="2000" dirty="0" smtClean="0"/>
              <a:t>/MSG/SEVIRI/AWG_Cloud_Mask.pcf</a:t>
            </a:r>
            <a:endParaRPr lang="x-none" sz="2000" b="0" i="0" u="none" strike="noStrike" cap="none" baseline="0">
              <a:solidFill>
                <a:srgbClr val="F8F8F8"/>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216"/>
          <p:cNvSpPr txBox="1">
            <a:spLocks/>
          </p:cNvSpPr>
          <p:nvPr/>
        </p:nvSpPr>
        <p:spPr>
          <a:xfrm>
            <a:off x="2133600" y="1752600"/>
            <a:ext cx="3352800" cy="4895802"/>
          </a:xfrm>
          <a:prstGeom prst="rect">
            <a:avLst/>
          </a:prstGeom>
          <a:solidFill>
            <a:srgbClr val="FFFFFF"/>
          </a:solidFill>
          <a:ln>
            <a:noFill/>
          </a:ln>
        </p:spPr>
        <p:txBody>
          <a:bodyPr wrap="square" lIns="92075" tIns="46025" rIns="92075" bIns="46025" anchor="t" anchorCtr="0">
            <a:spAutoFit/>
          </a:bodyPr>
          <a:lstStyle/>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 Dependencies</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DEPENDENCIES:</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SATELLITE_DATA:</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RTM:</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LAND_MASK:</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LAND_MASK_NASA_1KM</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COAST_MASK:</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COAST_MASK_NASA_1KM</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DESERT_MASK:</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DESERT_MASK_CALCLTED</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SNOW_MASK:</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SNOW_MASK_IMS_SSMI</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SNOW_MASK_NWP</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&lt;snip&gt;</a:t>
            </a:r>
          </a:p>
        </p:txBody>
      </p:sp>
      <p:sp>
        <p:nvSpPr>
          <p:cNvPr id="4" name="Title 1"/>
          <p:cNvSpPr txBox="1">
            <a:spLocks/>
          </p:cNvSpPr>
          <p:nvPr/>
        </p:nvSpPr>
        <p:spPr>
          <a:xfrm>
            <a:off x="1066801" y="228600"/>
            <a:ext cx="7848599" cy="914400"/>
          </a:xfrm>
          <a:prstGeom prst="rect">
            <a:avLst/>
          </a:prstGeom>
          <a:noFill/>
          <a:ln>
            <a:noFill/>
          </a:ln>
        </p:spPr>
        <p:txBody>
          <a:bodyPr lIns="91425" tIns="91425" rIns="91425" bIns="91425" anchor="ctr" anchorCtr="0"/>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AFD00"/>
                </a:solidFill>
                <a:effectLst/>
                <a:uLnTx/>
                <a:uFillTx/>
                <a:latin typeface="Arial"/>
                <a:ea typeface="Arial"/>
                <a:cs typeface="Arial"/>
                <a:sym typeface="Arial"/>
              </a:rPr>
              <a:t>Example Default PCF:</a:t>
            </a:r>
          </a:p>
          <a:p>
            <a:pPr marL="0" marR="0" lvl="0" indent="0" algn="ctr" defTabSz="914400" rtl="0" eaLnBrk="1" fontAlgn="auto" latinLnBrk="0" hangingPunct="1">
              <a:lnSpc>
                <a:spcPct val="85000"/>
              </a:lnSpc>
              <a:spcBef>
                <a:spcPts val="0"/>
              </a:spcBef>
              <a:spcAft>
                <a:spcPts val="0"/>
              </a:spcAft>
              <a:buClrTx/>
              <a:buSzTx/>
              <a:buFontTx/>
              <a:buNone/>
              <a:tabLst/>
              <a:defRPr/>
            </a:pPr>
            <a:r>
              <a:rPr lang="en-US" sz="3200" b="1" dirty="0" smtClean="0">
                <a:solidFill>
                  <a:srgbClr val="FAFD00"/>
                </a:solidFill>
              </a:rPr>
              <a:t>The Dependencies</a:t>
            </a:r>
            <a:endParaRPr kumimoji="0" lang="en-US" sz="3200" b="1" i="0" u="none" strike="noStrike" kern="0" cap="none" spc="0" normalizeH="0" baseline="0" noProof="0" dirty="0">
              <a:ln>
                <a:noFill/>
              </a:ln>
              <a:solidFill>
                <a:srgbClr val="FAFD00"/>
              </a:solidFill>
              <a:effectLst/>
              <a:uLnTx/>
              <a:uFillTx/>
              <a:latin typeface="Arial"/>
              <a:ea typeface="Arial"/>
              <a:cs typeface="Arial"/>
              <a:sym typeface="Arial"/>
            </a:endParaRPr>
          </a:p>
        </p:txBody>
      </p:sp>
      <p:sp>
        <p:nvSpPr>
          <p:cNvPr id="8" name="TextBox 7"/>
          <p:cNvSpPr txBox="1"/>
          <p:nvPr/>
        </p:nvSpPr>
        <p:spPr>
          <a:xfrm>
            <a:off x="152400" y="1878449"/>
            <a:ext cx="1905000" cy="1169551"/>
          </a:xfrm>
          <a:prstGeom prst="rect">
            <a:avLst/>
          </a:prstGeom>
          <a:noFill/>
        </p:spPr>
        <p:txBody>
          <a:bodyPr wrap="square" rtlCol="0">
            <a:spAutoFit/>
          </a:bodyPr>
          <a:lstStyle/>
          <a:p>
            <a:r>
              <a:rPr lang="en-US" b="1" dirty="0" smtClean="0">
                <a:solidFill>
                  <a:srgbClr val="FFFF00"/>
                </a:solidFill>
              </a:rPr>
              <a:t>The “DEPENDENCIES:” keyword indicates the start of this section.</a:t>
            </a:r>
            <a:endParaRPr lang="en-US" b="1" dirty="0">
              <a:solidFill>
                <a:srgbClr val="FFFF00"/>
              </a:solidFill>
            </a:endParaRPr>
          </a:p>
        </p:txBody>
      </p:sp>
      <p:cxnSp>
        <p:nvCxnSpPr>
          <p:cNvPr id="10" name="Straight Arrow Connector 9"/>
          <p:cNvCxnSpPr/>
          <p:nvPr/>
        </p:nvCxnSpPr>
        <p:spPr>
          <a:xfrm>
            <a:off x="1905000" y="2438400"/>
            <a:ext cx="304800" cy="0"/>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15000" y="1676400"/>
            <a:ext cx="3048000" cy="1384995"/>
          </a:xfrm>
          <a:prstGeom prst="rect">
            <a:avLst/>
          </a:prstGeom>
          <a:noFill/>
        </p:spPr>
        <p:txBody>
          <a:bodyPr wrap="square" rtlCol="0">
            <a:spAutoFit/>
          </a:bodyPr>
          <a:lstStyle/>
          <a:p>
            <a:r>
              <a:rPr lang="en-US" b="1" dirty="0" smtClean="0">
                <a:solidFill>
                  <a:srgbClr val="FFFF00"/>
                </a:solidFill>
              </a:rPr>
              <a:t>This dependency type does not have a keyword below it, meaning the framework will look in the </a:t>
            </a:r>
            <a:r>
              <a:rPr lang="en-US" b="1" dirty="0" err="1" smtClean="0">
                <a:solidFill>
                  <a:srgbClr val="FFFF00"/>
                </a:solidFill>
              </a:rPr>
              <a:t>config</a:t>
            </a:r>
            <a:r>
              <a:rPr lang="en-US" b="1" dirty="0" smtClean="0">
                <a:solidFill>
                  <a:srgbClr val="FFFF00"/>
                </a:solidFill>
              </a:rPr>
              <a:t> file for what satellite data to use. This avoids Default PCF modification.</a:t>
            </a:r>
            <a:endParaRPr lang="en-US" b="1" dirty="0">
              <a:solidFill>
                <a:srgbClr val="FFFF00"/>
              </a:solidFill>
            </a:endParaRPr>
          </a:p>
        </p:txBody>
      </p:sp>
      <p:cxnSp>
        <p:nvCxnSpPr>
          <p:cNvPr id="13" name="Straight Arrow Connector 12"/>
          <p:cNvCxnSpPr/>
          <p:nvPr/>
        </p:nvCxnSpPr>
        <p:spPr>
          <a:xfrm flipH="1">
            <a:off x="3657600" y="1906490"/>
            <a:ext cx="2057400" cy="912910"/>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3400" y="3505200"/>
            <a:ext cx="1295400" cy="523220"/>
          </a:xfrm>
          <a:prstGeom prst="rect">
            <a:avLst/>
          </a:prstGeom>
          <a:noFill/>
        </p:spPr>
        <p:txBody>
          <a:bodyPr wrap="square" rtlCol="0">
            <a:spAutoFit/>
          </a:bodyPr>
          <a:lstStyle/>
          <a:p>
            <a:r>
              <a:rPr lang="en-US" b="1" dirty="0" smtClean="0">
                <a:solidFill>
                  <a:srgbClr val="FFFF00"/>
                </a:solidFill>
              </a:rPr>
              <a:t>Dependency type</a:t>
            </a:r>
            <a:endParaRPr lang="en-US" b="1" dirty="0">
              <a:solidFill>
                <a:srgbClr val="FFFF00"/>
              </a:solidFill>
            </a:endParaRPr>
          </a:p>
        </p:txBody>
      </p:sp>
      <p:cxnSp>
        <p:nvCxnSpPr>
          <p:cNvPr id="15" name="Straight Arrow Connector 14"/>
          <p:cNvCxnSpPr/>
          <p:nvPr/>
        </p:nvCxnSpPr>
        <p:spPr>
          <a:xfrm>
            <a:off x="1143000" y="3886200"/>
            <a:ext cx="990600" cy="0"/>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800" y="3962400"/>
            <a:ext cx="1295400" cy="523220"/>
          </a:xfrm>
          <a:prstGeom prst="rect">
            <a:avLst/>
          </a:prstGeom>
          <a:noFill/>
        </p:spPr>
        <p:txBody>
          <a:bodyPr wrap="square" rtlCol="0">
            <a:spAutoFit/>
          </a:bodyPr>
          <a:lstStyle/>
          <a:p>
            <a:r>
              <a:rPr lang="en-US" b="1" dirty="0" smtClean="0">
                <a:solidFill>
                  <a:srgbClr val="FFFF00"/>
                </a:solidFill>
              </a:rPr>
              <a:t>Dependency PCF ID</a:t>
            </a:r>
            <a:endParaRPr lang="en-US" b="1" dirty="0">
              <a:solidFill>
                <a:srgbClr val="FFFF00"/>
              </a:solidFill>
            </a:endParaRPr>
          </a:p>
        </p:txBody>
      </p:sp>
      <p:sp>
        <p:nvSpPr>
          <p:cNvPr id="18" name="TextBox 17"/>
          <p:cNvSpPr txBox="1"/>
          <p:nvPr/>
        </p:nvSpPr>
        <p:spPr>
          <a:xfrm>
            <a:off x="457200" y="5334000"/>
            <a:ext cx="1219200" cy="523220"/>
          </a:xfrm>
          <a:prstGeom prst="rect">
            <a:avLst/>
          </a:prstGeom>
          <a:noFill/>
        </p:spPr>
        <p:txBody>
          <a:bodyPr wrap="square" rtlCol="0">
            <a:spAutoFit/>
          </a:bodyPr>
          <a:lstStyle/>
          <a:p>
            <a:r>
              <a:rPr lang="en-US" b="1" dirty="0" smtClean="0">
                <a:solidFill>
                  <a:srgbClr val="FFFF00"/>
                </a:solidFill>
              </a:rPr>
              <a:t>Primary dependency</a:t>
            </a:r>
            <a:endParaRPr lang="en-US" b="1" dirty="0">
              <a:solidFill>
                <a:srgbClr val="FFFF00"/>
              </a:solidFill>
            </a:endParaRPr>
          </a:p>
        </p:txBody>
      </p:sp>
      <p:cxnSp>
        <p:nvCxnSpPr>
          <p:cNvPr id="19" name="Straight Arrow Connector 18"/>
          <p:cNvCxnSpPr/>
          <p:nvPr/>
        </p:nvCxnSpPr>
        <p:spPr>
          <a:xfrm flipV="1">
            <a:off x="1295400" y="4038600"/>
            <a:ext cx="838200" cy="304800"/>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5800" y="5791200"/>
            <a:ext cx="1295400" cy="523220"/>
          </a:xfrm>
          <a:prstGeom prst="rect">
            <a:avLst/>
          </a:prstGeom>
          <a:noFill/>
        </p:spPr>
        <p:txBody>
          <a:bodyPr wrap="square" rtlCol="0">
            <a:spAutoFit/>
          </a:bodyPr>
          <a:lstStyle/>
          <a:p>
            <a:r>
              <a:rPr lang="en-US" b="1" dirty="0" smtClean="0">
                <a:solidFill>
                  <a:srgbClr val="FFFF00"/>
                </a:solidFill>
              </a:rPr>
              <a:t>Back-up dependency</a:t>
            </a:r>
            <a:endParaRPr lang="en-US" b="1" dirty="0">
              <a:solidFill>
                <a:srgbClr val="FFFF00"/>
              </a:solidFill>
            </a:endParaRPr>
          </a:p>
        </p:txBody>
      </p:sp>
      <p:cxnSp>
        <p:nvCxnSpPr>
          <p:cNvPr id="21" name="Straight Arrow Connector 20"/>
          <p:cNvCxnSpPr/>
          <p:nvPr/>
        </p:nvCxnSpPr>
        <p:spPr>
          <a:xfrm>
            <a:off x="1600200" y="5943600"/>
            <a:ext cx="533400" cy="0"/>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400800" y="5801380"/>
            <a:ext cx="2514600" cy="738664"/>
          </a:xfrm>
          <a:prstGeom prst="rect">
            <a:avLst/>
          </a:prstGeom>
          <a:noFill/>
        </p:spPr>
        <p:txBody>
          <a:bodyPr wrap="square" rtlCol="0">
            <a:spAutoFit/>
          </a:bodyPr>
          <a:lstStyle/>
          <a:p>
            <a:r>
              <a:rPr lang="en-US" b="1" dirty="0" smtClean="0">
                <a:solidFill>
                  <a:srgbClr val="FFFF00"/>
                </a:solidFill>
              </a:rPr>
              <a:t>Like SATELLITE_DATA, NWP_DATA will be specified in the </a:t>
            </a:r>
            <a:r>
              <a:rPr lang="en-US" b="1" dirty="0" err="1" smtClean="0">
                <a:solidFill>
                  <a:srgbClr val="FFFF00"/>
                </a:solidFill>
              </a:rPr>
              <a:t>config</a:t>
            </a:r>
            <a:r>
              <a:rPr lang="en-US" b="1" dirty="0" smtClean="0">
                <a:solidFill>
                  <a:srgbClr val="FFFF00"/>
                </a:solidFill>
              </a:rPr>
              <a:t>.</a:t>
            </a:r>
            <a:endParaRPr lang="en-US" b="1" dirty="0">
              <a:solidFill>
                <a:srgbClr val="FFFF00"/>
              </a:solidFill>
            </a:endParaRPr>
          </a:p>
        </p:txBody>
      </p:sp>
      <p:sp>
        <p:nvSpPr>
          <p:cNvPr id="22" name="Shape 216"/>
          <p:cNvSpPr txBox="1">
            <a:spLocks/>
          </p:cNvSpPr>
          <p:nvPr/>
        </p:nvSpPr>
        <p:spPr>
          <a:xfrm>
            <a:off x="5638800" y="3307470"/>
            <a:ext cx="3352800" cy="2102730"/>
          </a:xfrm>
          <a:prstGeom prst="rect">
            <a:avLst/>
          </a:prstGeom>
          <a:solidFill>
            <a:srgbClr val="FFFFFF"/>
          </a:solidFill>
          <a:ln>
            <a:noFill/>
          </a:ln>
        </p:spPr>
        <p:txBody>
          <a:bodyPr wrap="square" lIns="92075" tIns="46025" rIns="92075" bIns="46025" anchor="t" anchorCtr="0">
            <a:spAutoFit/>
          </a:bodyPr>
          <a:lstStyle/>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&lt;snip&gt;</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SURFACE_ALBEDO:</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SFC_ALBEDO</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NWP_DATA:</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TEMPORAL_DATA:</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NO_TEMPORAL</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TEMPORAL_DATA_FIXED</a:t>
            </a:r>
          </a:p>
        </p:txBody>
      </p:sp>
      <p:cxnSp>
        <p:nvCxnSpPr>
          <p:cNvPr id="26" name="Straight Arrow Connector 25"/>
          <p:cNvCxnSpPr/>
          <p:nvPr/>
        </p:nvCxnSpPr>
        <p:spPr>
          <a:xfrm flipH="1" flipV="1">
            <a:off x="6705600" y="4343400"/>
            <a:ext cx="1676400" cy="1449290"/>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600200" y="5715000"/>
            <a:ext cx="533400" cy="0"/>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66801" y="76200"/>
            <a:ext cx="7848599" cy="1447800"/>
          </a:xfrm>
          <a:prstGeom prst="rect">
            <a:avLst/>
          </a:prstGeom>
          <a:noFill/>
          <a:ln>
            <a:noFill/>
          </a:ln>
        </p:spPr>
        <p:txBody>
          <a:bodyPr lIns="91425" tIns="91425" rIns="91425" bIns="91425" anchor="ctr" anchorCtr="0"/>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AFD00"/>
                </a:solidFill>
                <a:effectLst/>
                <a:uLnTx/>
                <a:uFillTx/>
                <a:latin typeface="Arial"/>
                <a:ea typeface="Arial"/>
                <a:cs typeface="Arial"/>
                <a:sym typeface="Arial"/>
              </a:rPr>
              <a:t>Example Default PCF:</a:t>
            </a:r>
          </a:p>
          <a:p>
            <a:pPr marL="0" marR="0" lvl="0" indent="0" algn="ctr" defTabSz="914400" rtl="0" eaLnBrk="1" fontAlgn="auto" latinLnBrk="0" hangingPunct="1">
              <a:lnSpc>
                <a:spcPct val="85000"/>
              </a:lnSpc>
              <a:spcBef>
                <a:spcPts val="0"/>
              </a:spcBef>
              <a:spcAft>
                <a:spcPts val="0"/>
              </a:spcAft>
              <a:buClrTx/>
              <a:buSzTx/>
              <a:buFontTx/>
              <a:buNone/>
              <a:tabLst/>
              <a:defRPr/>
            </a:pPr>
            <a:r>
              <a:rPr lang="en-US" sz="3200" b="1" dirty="0" smtClean="0">
                <a:solidFill>
                  <a:srgbClr val="FAFD00"/>
                </a:solidFill>
              </a:rPr>
              <a:t>After the Dependencies </a:t>
            </a:r>
          </a:p>
          <a:p>
            <a:pPr marL="0" marR="0" lvl="0" indent="0" algn="ctr" defTabSz="914400" rtl="0" eaLnBrk="1" fontAlgn="auto" latinLnBrk="0" hangingPunct="1">
              <a:lnSpc>
                <a:spcPct val="85000"/>
              </a:lnSpc>
              <a:spcBef>
                <a:spcPts val="0"/>
              </a:spcBef>
              <a:spcAft>
                <a:spcPts val="0"/>
              </a:spcAft>
              <a:buClrTx/>
              <a:buSzTx/>
              <a:buFontTx/>
              <a:buNone/>
              <a:tabLst/>
              <a:defRPr/>
            </a:pPr>
            <a:r>
              <a:rPr lang="en-US" sz="3200" b="1" dirty="0" smtClean="0">
                <a:solidFill>
                  <a:srgbClr val="FAFD00"/>
                </a:solidFill>
              </a:rPr>
              <a:t>(Temporal &amp; Other)</a:t>
            </a:r>
            <a:endParaRPr kumimoji="0" lang="en-US" sz="3200" b="1" i="0" u="none" strike="noStrike" kern="0" cap="none" spc="0" normalizeH="0" baseline="0" noProof="0" dirty="0">
              <a:ln>
                <a:noFill/>
              </a:ln>
              <a:solidFill>
                <a:srgbClr val="FAFD00"/>
              </a:solidFill>
              <a:effectLst/>
              <a:uLnTx/>
              <a:uFillTx/>
              <a:latin typeface="Arial"/>
              <a:ea typeface="Arial"/>
              <a:cs typeface="Arial"/>
              <a:sym typeface="Arial"/>
            </a:endParaRPr>
          </a:p>
        </p:txBody>
      </p:sp>
      <p:sp>
        <p:nvSpPr>
          <p:cNvPr id="7" name="Shape 216"/>
          <p:cNvSpPr txBox="1">
            <a:spLocks/>
          </p:cNvSpPr>
          <p:nvPr/>
        </p:nvSpPr>
        <p:spPr>
          <a:xfrm>
            <a:off x="3124200" y="1752600"/>
            <a:ext cx="5943600" cy="5025068"/>
          </a:xfrm>
          <a:prstGeom prst="rect">
            <a:avLst/>
          </a:prstGeom>
          <a:solidFill>
            <a:srgbClr val="FFFFFF"/>
          </a:solidFill>
          <a:ln>
            <a:noFill/>
          </a:ln>
        </p:spPr>
        <p:txBody>
          <a:bodyPr wrap="square" lIns="92075" tIns="46025" rIns="92075" bIns="46025" anchor="t" anchorCtr="0">
            <a:spAutoFit/>
          </a:bodyPr>
          <a:lstStyle/>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 Create this section only if Temporal Data part of dependencies</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TEMPORAL:</a:t>
            </a:r>
          </a:p>
          <a:p>
            <a:pPr marL="342900" lvl="0" indent="-342900">
              <a:lnSpc>
                <a:spcPct val="80000"/>
              </a:lnSpc>
              <a:spcBef>
                <a:spcPts val="320"/>
              </a:spcBef>
              <a:buClr>
                <a:srgbClr val="FAFD00"/>
              </a:buClr>
              <a:buSzPct val="25000"/>
            </a:pPr>
            <a:endParaRPr lang="en-US" sz="10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a:t>
            </a:r>
            <a:r>
              <a:rPr lang="en-US" sz="1000" dirty="0" err="1" smtClean="0">
                <a:solidFill>
                  <a:schemeClr val="dk1"/>
                </a:solidFill>
                <a:latin typeface="Courier New"/>
                <a:ea typeface="Courier New"/>
                <a:cs typeface="Courier New"/>
                <a:sym typeface="Courier New"/>
              </a:rPr>
              <a:t>Timestep_Type</a:t>
            </a:r>
            <a:r>
              <a:rPr lang="en-US" sz="1000" dirty="0" smtClean="0">
                <a:solidFill>
                  <a:schemeClr val="dk1"/>
                </a:solidFill>
                <a:latin typeface="Courier New"/>
                <a:ea typeface="Courier New"/>
                <a:cs typeface="Courier New"/>
                <a:sym typeface="Courier New"/>
              </a:rPr>
              <a:t>: MSG_SEVIRI</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a:t>
            </a:r>
            <a:r>
              <a:rPr lang="en-US" sz="1000" dirty="0" err="1" smtClean="0">
                <a:solidFill>
                  <a:schemeClr val="dk1"/>
                </a:solidFill>
                <a:latin typeface="Courier New"/>
                <a:ea typeface="Courier New"/>
                <a:cs typeface="Courier New"/>
                <a:sym typeface="Courier New"/>
              </a:rPr>
              <a:t>Timestep</a:t>
            </a:r>
            <a:r>
              <a:rPr lang="en-US" sz="1000" dirty="0" smtClean="0">
                <a:solidFill>
                  <a:schemeClr val="dk1"/>
                </a:solidFill>
                <a:latin typeface="Courier New"/>
                <a:ea typeface="Courier New"/>
                <a:cs typeface="Courier New"/>
                <a:sym typeface="Courier New"/>
              </a:rPr>
              <a:t>: -1</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a:t>
            </a:r>
            <a:r>
              <a:rPr lang="en-US" sz="1000" dirty="0" err="1" smtClean="0">
                <a:solidFill>
                  <a:schemeClr val="dk1"/>
                </a:solidFill>
                <a:latin typeface="Courier New"/>
                <a:ea typeface="Courier New"/>
                <a:cs typeface="Courier New"/>
                <a:sym typeface="Courier New"/>
              </a:rPr>
              <a:t>Actual_Time</a:t>
            </a:r>
            <a:r>
              <a:rPr lang="en-US" sz="1000" dirty="0" smtClean="0">
                <a:solidFill>
                  <a:schemeClr val="dk1"/>
                </a:solidFill>
                <a:latin typeface="Courier New"/>
                <a:ea typeface="Courier New"/>
                <a:cs typeface="Courier New"/>
                <a:sym typeface="Courier New"/>
              </a:rPr>
              <a:t>: -900.0</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#Load:</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#MSG_SEVIRI_FD = l1b_178/</a:t>
            </a:r>
            <a:r>
              <a:rPr lang="en-US" sz="1000" dirty="0" err="1" smtClean="0">
                <a:solidFill>
                  <a:schemeClr val="dk1"/>
                </a:solidFill>
                <a:latin typeface="Courier New"/>
                <a:ea typeface="Courier New"/>
                <a:cs typeface="Courier New"/>
                <a:sym typeface="Courier New"/>
              </a:rPr>
              <a:t>seviri</a:t>
            </a:r>
            <a:r>
              <a:rPr lang="en-US" sz="1000" dirty="0" smtClean="0">
                <a:solidFill>
                  <a:schemeClr val="dk1"/>
                </a:solidFill>
                <a:latin typeface="Courier New"/>
                <a:ea typeface="Courier New"/>
                <a:cs typeface="Courier New"/>
                <a:sym typeface="Courier New"/>
              </a:rPr>
              <a:t>/2006/08/24/MSG1.FD.20062361515.nc</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#CRTM = Output/MSG9_SEVIRI_2008126_0300_00_CRTM.nc</a:t>
            </a:r>
          </a:p>
          <a:p>
            <a:pPr marL="342900" lvl="0" indent="-342900">
              <a:lnSpc>
                <a:spcPct val="80000"/>
              </a:lnSpc>
              <a:spcBef>
                <a:spcPts val="320"/>
              </a:spcBef>
              <a:buClr>
                <a:srgbClr val="FAFD00"/>
              </a:buClr>
              <a:buSzPct val="25000"/>
            </a:pPr>
            <a:endParaRPr lang="en-US" sz="10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a:t>
            </a:r>
            <a:r>
              <a:rPr lang="en-US" sz="1000" dirty="0" err="1" smtClean="0">
                <a:solidFill>
                  <a:schemeClr val="dk1"/>
                </a:solidFill>
                <a:latin typeface="Courier New"/>
                <a:ea typeface="Courier New"/>
                <a:cs typeface="Courier New"/>
                <a:sym typeface="Courier New"/>
              </a:rPr>
              <a:t>Timestep_Type</a:t>
            </a:r>
            <a:r>
              <a:rPr lang="en-US" sz="1000" dirty="0" smtClean="0">
                <a:solidFill>
                  <a:schemeClr val="dk1"/>
                </a:solidFill>
                <a:latin typeface="Courier New"/>
                <a:ea typeface="Courier New"/>
                <a:cs typeface="Courier New"/>
                <a:sym typeface="Courier New"/>
              </a:rPr>
              <a:t>: MSG_SEVIRI</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a:t>
            </a:r>
            <a:r>
              <a:rPr lang="en-US" sz="1000" dirty="0" err="1" smtClean="0">
                <a:solidFill>
                  <a:schemeClr val="dk1"/>
                </a:solidFill>
                <a:latin typeface="Courier New"/>
                <a:ea typeface="Courier New"/>
                <a:cs typeface="Courier New"/>
                <a:sym typeface="Courier New"/>
              </a:rPr>
              <a:t>Timestep</a:t>
            </a:r>
            <a:r>
              <a:rPr lang="en-US" sz="1000" dirty="0" smtClean="0">
                <a:solidFill>
                  <a:schemeClr val="dk1"/>
                </a:solidFill>
                <a:latin typeface="Courier New"/>
                <a:ea typeface="Courier New"/>
                <a:cs typeface="Courier New"/>
                <a:sym typeface="Courier New"/>
              </a:rPr>
              <a:t>: -2</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a:t>
            </a:r>
            <a:r>
              <a:rPr lang="en-US" sz="1000" dirty="0" err="1" smtClean="0">
                <a:solidFill>
                  <a:schemeClr val="dk1"/>
                </a:solidFill>
                <a:latin typeface="Courier New"/>
                <a:ea typeface="Courier New"/>
                <a:cs typeface="Courier New"/>
                <a:sym typeface="Courier New"/>
              </a:rPr>
              <a:t>Actual_Time</a:t>
            </a:r>
            <a:r>
              <a:rPr lang="en-US" sz="1000" dirty="0" smtClean="0">
                <a:solidFill>
                  <a:schemeClr val="dk1"/>
                </a:solidFill>
                <a:latin typeface="Courier New"/>
                <a:ea typeface="Courier New"/>
                <a:cs typeface="Courier New"/>
                <a:sym typeface="Courier New"/>
              </a:rPr>
              <a:t>: -3600.0</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#Load:</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#MSG_SEVIRI_FD = l1b_178/</a:t>
            </a:r>
            <a:r>
              <a:rPr lang="en-US" sz="1000" dirty="0" err="1" smtClean="0">
                <a:solidFill>
                  <a:schemeClr val="dk1"/>
                </a:solidFill>
                <a:latin typeface="Courier New"/>
                <a:ea typeface="Courier New"/>
                <a:cs typeface="Courier New"/>
                <a:sym typeface="Courier New"/>
              </a:rPr>
              <a:t>seviri</a:t>
            </a:r>
            <a:r>
              <a:rPr lang="en-US" sz="1000" dirty="0" smtClean="0">
                <a:solidFill>
                  <a:schemeClr val="dk1"/>
                </a:solidFill>
                <a:latin typeface="Courier New"/>
                <a:ea typeface="Courier New"/>
                <a:cs typeface="Courier New"/>
                <a:sym typeface="Courier New"/>
              </a:rPr>
              <a:t>/2006/08/24/MSG1.FD.20062361515.nc</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#AWG_CLOUD_MASK = Output/MSG8_SEVIRI_2006213_1000_00_AWG_CLOUD_MASK_fake.nc</a:t>
            </a:r>
          </a:p>
          <a:p>
            <a:pPr marL="342900" lvl="0" indent="-342900">
              <a:lnSpc>
                <a:spcPct val="80000"/>
              </a:lnSpc>
              <a:spcBef>
                <a:spcPts val="320"/>
              </a:spcBef>
              <a:buClr>
                <a:srgbClr val="FAFD00"/>
              </a:buClr>
              <a:buSzPct val="25000"/>
            </a:pPr>
            <a:endParaRPr lang="en-US" sz="10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 Settings</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OTHER:</a:t>
            </a:r>
          </a:p>
          <a:p>
            <a:pPr marL="342900" lvl="0" indent="-342900">
              <a:lnSpc>
                <a:spcPct val="80000"/>
              </a:lnSpc>
              <a:spcBef>
                <a:spcPts val="320"/>
              </a:spcBef>
              <a:buClr>
                <a:srgbClr val="FAFD00"/>
              </a:buClr>
              <a:buSzPct val="25000"/>
            </a:pPr>
            <a:r>
              <a:rPr lang="en-US" sz="1000" dirty="0" err="1" smtClean="0">
                <a:solidFill>
                  <a:schemeClr val="dk1"/>
                </a:solidFill>
                <a:latin typeface="Courier New"/>
                <a:ea typeface="Courier New"/>
                <a:cs typeface="Courier New"/>
                <a:sym typeface="Courier New"/>
              </a:rPr>
              <a:t>CldMask_Packed_Constant</a:t>
            </a:r>
            <a:r>
              <a:rPr lang="en-US" sz="1000" dirty="0" smtClean="0">
                <a:solidFill>
                  <a:schemeClr val="dk1"/>
                </a:solidFill>
                <a:latin typeface="Courier New"/>
                <a:ea typeface="Courier New"/>
                <a:cs typeface="Courier New"/>
                <a:sym typeface="Courier New"/>
              </a:rPr>
              <a:t>: 7</a:t>
            </a:r>
          </a:p>
          <a:p>
            <a:pPr marL="342900" lvl="0" indent="-342900">
              <a:lnSpc>
                <a:spcPct val="80000"/>
              </a:lnSpc>
              <a:spcBef>
                <a:spcPts val="320"/>
              </a:spcBef>
              <a:buClr>
                <a:srgbClr val="FAFD00"/>
              </a:buClr>
              <a:buSzPct val="25000"/>
            </a:pPr>
            <a:r>
              <a:rPr lang="en-US" sz="1000" dirty="0" err="1" smtClean="0">
                <a:solidFill>
                  <a:schemeClr val="dk1"/>
                </a:solidFill>
                <a:latin typeface="Courier New"/>
                <a:ea typeface="Courier New"/>
                <a:cs typeface="Courier New"/>
                <a:sym typeface="Courier New"/>
              </a:rPr>
              <a:t>Flag_Constant</a:t>
            </a:r>
            <a:r>
              <a:rPr lang="en-US" sz="1000" dirty="0" smtClean="0">
                <a:solidFill>
                  <a:schemeClr val="dk1"/>
                </a:solidFill>
                <a:latin typeface="Courier New"/>
                <a:ea typeface="Courier New"/>
                <a:cs typeface="Courier New"/>
                <a:sym typeface="Courier New"/>
              </a:rPr>
              <a:t>: 33</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Meta10: 10</a:t>
            </a: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Meta20: 20</a:t>
            </a:r>
          </a:p>
          <a:p>
            <a:pPr marL="342900" lvl="0" indent="-342900">
              <a:lnSpc>
                <a:spcPct val="80000"/>
              </a:lnSpc>
              <a:spcBef>
                <a:spcPts val="320"/>
              </a:spcBef>
              <a:buClr>
                <a:srgbClr val="FAFD00"/>
              </a:buClr>
              <a:buSzPct val="25000"/>
            </a:pPr>
            <a:endParaRPr lang="en-US" sz="10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endParaRPr lang="en-US" sz="10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000" dirty="0" smtClean="0">
                <a:solidFill>
                  <a:schemeClr val="dk1"/>
                </a:solidFill>
                <a:latin typeface="Courier New"/>
                <a:ea typeface="Courier New"/>
                <a:cs typeface="Courier New"/>
                <a:sym typeface="Courier New"/>
              </a:rPr>
              <a:t>END AWG_CLOUD_MASK</a:t>
            </a:r>
          </a:p>
        </p:txBody>
      </p:sp>
      <p:sp>
        <p:nvSpPr>
          <p:cNvPr id="8" name="TextBox 7"/>
          <p:cNvSpPr txBox="1"/>
          <p:nvPr/>
        </p:nvSpPr>
        <p:spPr>
          <a:xfrm>
            <a:off x="304800" y="1752600"/>
            <a:ext cx="2514600" cy="738664"/>
          </a:xfrm>
          <a:prstGeom prst="rect">
            <a:avLst/>
          </a:prstGeom>
          <a:noFill/>
        </p:spPr>
        <p:txBody>
          <a:bodyPr wrap="square" rtlCol="0">
            <a:spAutoFit/>
          </a:bodyPr>
          <a:lstStyle/>
          <a:p>
            <a:r>
              <a:rPr lang="en-US" b="1" dirty="0" smtClean="0">
                <a:solidFill>
                  <a:srgbClr val="FFFF00"/>
                </a:solidFill>
              </a:rPr>
              <a:t>The “TEMPORAL:” keyword indicates the start of this section.</a:t>
            </a:r>
            <a:endParaRPr lang="en-US" b="1" dirty="0">
              <a:solidFill>
                <a:srgbClr val="FFFF00"/>
              </a:solidFill>
            </a:endParaRPr>
          </a:p>
        </p:txBody>
      </p:sp>
      <p:cxnSp>
        <p:nvCxnSpPr>
          <p:cNvPr id="9" name="Straight Arrow Connector 8"/>
          <p:cNvCxnSpPr/>
          <p:nvPr/>
        </p:nvCxnSpPr>
        <p:spPr>
          <a:xfrm>
            <a:off x="2133600" y="2362200"/>
            <a:ext cx="1066800" cy="0"/>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2514600"/>
            <a:ext cx="2133600" cy="1384995"/>
          </a:xfrm>
          <a:prstGeom prst="rect">
            <a:avLst/>
          </a:prstGeom>
          <a:noFill/>
        </p:spPr>
        <p:txBody>
          <a:bodyPr wrap="square" rtlCol="0">
            <a:spAutoFit/>
          </a:bodyPr>
          <a:lstStyle/>
          <a:p>
            <a:r>
              <a:rPr lang="en-US" i="1" dirty="0" smtClean="0">
                <a:solidFill>
                  <a:srgbClr val="FFFF00"/>
                </a:solidFill>
              </a:rPr>
              <a:t>This section is only needed for algorithms that require temporal data to run. This is covered in more detail in the advanced slides.</a:t>
            </a:r>
            <a:endParaRPr lang="en-US" i="1" dirty="0">
              <a:solidFill>
                <a:srgbClr val="FFFF00"/>
              </a:solidFill>
            </a:endParaRPr>
          </a:p>
        </p:txBody>
      </p:sp>
      <p:sp>
        <p:nvSpPr>
          <p:cNvPr id="20" name="TextBox 19"/>
          <p:cNvSpPr txBox="1"/>
          <p:nvPr/>
        </p:nvSpPr>
        <p:spPr>
          <a:xfrm>
            <a:off x="609600" y="4747736"/>
            <a:ext cx="2438400" cy="738664"/>
          </a:xfrm>
          <a:prstGeom prst="rect">
            <a:avLst/>
          </a:prstGeom>
          <a:noFill/>
        </p:spPr>
        <p:txBody>
          <a:bodyPr wrap="square" rtlCol="0">
            <a:spAutoFit/>
          </a:bodyPr>
          <a:lstStyle/>
          <a:p>
            <a:r>
              <a:rPr lang="en-US" b="1" dirty="0" smtClean="0">
                <a:solidFill>
                  <a:srgbClr val="FFFF00"/>
                </a:solidFill>
              </a:rPr>
              <a:t>The “OTHER:” keyword indicates the start of this section.</a:t>
            </a:r>
            <a:endParaRPr lang="en-US" b="1" dirty="0">
              <a:solidFill>
                <a:srgbClr val="FFFF00"/>
              </a:solidFill>
            </a:endParaRPr>
          </a:p>
        </p:txBody>
      </p:sp>
      <p:cxnSp>
        <p:nvCxnSpPr>
          <p:cNvPr id="21" name="Straight Arrow Connector 20"/>
          <p:cNvCxnSpPr/>
          <p:nvPr/>
        </p:nvCxnSpPr>
        <p:spPr>
          <a:xfrm>
            <a:off x="1524000" y="5334000"/>
            <a:ext cx="1600200" cy="0"/>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43000" y="5572780"/>
            <a:ext cx="1828800" cy="523220"/>
          </a:xfrm>
          <a:prstGeom prst="rect">
            <a:avLst/>
          </a:prstGeom>
          <a:noFill/>
        </p:spPr>
        <p:txBody>
          <a:bodyPr wrap="square" rtlCol="0">
            <a:spAutoFit/>
          </a:bodyPr>
          <a:lstStyle/>
          <a:p>
            <a:r>
              <a:rPr lang="en-US" b="1" dirty="0" smtClean="0">
                <a:solidFill>
                  <a:srgbClr val="FFFF00"/>
                </a:solidFill>
              </a:rPr>
              <a:t>AWG Cloud Mask specific variables.</a:t>
            </a:r>
            <a:endParaRPr lang="en-US" b="1" dirty="0">
              <a:solidFill>
                <a:srgbClr val="FFFF00"/>
              </a:solidFill>
            </a:endParaRPr>
          </a:p>
        </p:txBody>
      </p:sp>
      <p:sp>
        <p:nvSpPr>
          <p:cNvPr id="25" name="TextBox 24"/>
          <p:cNvSpPr txBox="1"/>
          <p:nvPr/>
        </p:nvSpPr>
        <p:spPr>
          <a:xfrm>
            <a:off x="152400" y="6321623"/>
            <a:ext cx="2209800" cy="307777"/>
          </a:xfrm>
          <a:prstGeom prst="rect">
            <a:avLst/>
          </a:prstGeom>
          <a:noFill/>
        </p:spPr>
        <p:txBody>
          <a:bodyPr wrap="square" rtlCol="0">
            <a:spAutoFit/>
          </a:bodyPr>
          <a:lstStyle/>
          <a:p>
            <a:r>
              <a:rPr lang="en-US" b="1" dirty="0" smtClean="0">
                <a:solidFill>
                  <a:srgbClr val="FFFF00"/>
                </a:solidFill>
              </a:rPr>
              <a:t>End of the Default PCF.</a:t>
            </a:r>
            <a:endParaRPr lang="en-US" b="1" dirty="0">
              <a:solidFill>
                <a:srgbClr val="FFFF00"/>
              </a:solidFill>
            </a:endParaRPr>
          </a:p>
        </p:txBody>
      </p:sp>
      <p:cxnSp>
        <p:nvCxnSpPr>
          <p:cNvPr id="26" name="Straight Arrow Connector 25"/>
          <p:cNvCxnSpPr/>
          <p:nvPr/>
        </p:nvCxnSpPr>
        <p:spPr>
          <a:xfrm>
            <a:off x="2286000" y="6477000"/>
            <a:ext cx="838200" cy="0"/>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27" name="Right Brace 26"/>
          <p:cNvSpPr/>
          <p:nvPr/>
        </p:nvSpPr>
        <p:spPr>
          <a:xfrm flipH="1">
            <a:off x="2819400" y="5486400"/>
            <a:ext cx="228600" cy="609600"/>
          </a:xfrm>
          <a:prstGeom prst="rightBrace">
            <a:avLst/>
          </a:prstGeom>
          <a:noFill/>
          <a:ln>
            <a:solidFill>
              <a:srgbClr val="FFFF00"/>
            </a:solidFill>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10" name="Shape 110"/>
          <p:cNvSpPr txBox="1">
            <a:spLocks noGrp="1"/>
          </p:cNvSpPr>
          <p:nvPr>
            <p:ph type="title"/>
          </p:nvPr>
        </p:nvSpPr>
        <p:spPr>
          <a:xfrm>
            <a:off x="685800" y="76200"/>
            <a:ext cx="7848599" cy="1143000"/>
          </a:xfrm>
          <a:prstGeom prst="rect">
            <a:avLst/>
          </a:prstGeom>
          <a:noFill/>
          <a:ln>
            <a:noFill/>
          </a:ln>
        </p:spPr>
        <p:txBody>
          <a:bodyPr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Outline</a:t>
            </a:r>
          </a:p>
        </p:txBody>
      </p:sp>
      <p:sp>
        <p:nvSpPr>
          <p:cNvPr id="111" name="Shape 111"/>
          <p:cNvSpPr txBox="1">
            <a:spLocks noGrp="1"/>
          </p:cNvSpPr>
          <p:nvPr>
            <p:ph type="body" idx="1"/>
          </p:nvPr>
        </p:nvSpPr>
        <p:spPr>
          <a:xfrm>
            <a:off x="609600" y="2209800"/>
            <a:ext cx="7848599" cy="3881165"/>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Assumptions and Accessing the </a:t>
            </a:r>
            <a:r>
              <a:rPr lang="x-none" sz="2800" b="0" i="0" u="none" strike="noStrike" cap="none" baseline="0" smtClean="0">
                <a:solidFill>
                  <a:srgbClr val="F8F8F8"/>
                </a:solidFill>
                <a:latin typeface="Arial"/>
                <a:ea typeface="Arial"/>
                <a:cs typeface="Arial"/>
                <a:sym typeface="Arial"/>
              </a:rPr>
              <a:t>Code</a:t>
            </a:r>
            <a:endParaRPr lang="en-US" sz="2800" b="0" i="0" u="none" strike="noStrike" cap="none" baseline="0" dirty="0" smtClean="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en-US" dirty="0" smtClean="0"/>
              <a:t>Demonstration for first time users</a:t>
            </a:r>
            <a:endParaRPr lang="x-none" sz="2800" b="0" i="0" u="none" strike="noStrike" cap="none" baseline="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Compiling the Code</a:t>
            </a: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FFF00"/>
                </a:solidFill>
                <a:latin typeface="Arial"/>
                <a:ea typeface="Arial"/>
                <a:cs typeface="Arial"/>
                <a:sym typeface="Arial"/>
              </a:rPr>
              <a:t>Running the </a:t>
            </a:r>
            <a:r>
              <a:rPr lang="en-US" sz="2800" b="0" i="0" u="none" strike="noStrike" cap="none" baseline="0" dirty="0" smtClean="0">
                <a:solidFill>
                  <a:srgbClr val="FFFF00"/>
                </a:solidFill>
                <a:latin typeface="Arial"/>
                <a:ea typeface="Arial"/>
                <a:cs typeface="Arial"/>
                <a:sym typeface="Arial"/>
              </a:rPr>
              <a:t>Framework</a:t>
            </a:r>
          </a:p>
          <a:p>
            <a:pPr lvl="1" indent="-342900">
              <a:buSzPct val="101190"/>
            </a:pPr>
            <a:r>
              <a:rPr lang="en-US" sz="2400" dirty="0" smtClean="0"/>
              <a:t>Understanding the </a:t>
            </a:r>
            <a:r>
              <a:rPr lang="en-US" sz="2400" dirty="0" err="1" smtClean="0"/>
              <a:t>config</a:t>
            </a:r>
            <a:r>
              <a:rPr lang="en-US" sz="2400" dirty="0" smtClean="0"/>
              <a:t> &amp; PCF</a:t>
            </a:r>
            <a:endParaRPr lang="en-US" sz="2400" b="0" i="0" u="none" strike="noStrike" cap="none" baseline="0" dirty="0" smtClean="0">
              <a:solidFill>
                <a:srgbClr val="F8F8F8"/>
              </a:solidFill>
              <a:latin typeface="Arial"/>
              <a:ea typeface="Arial"/>
              <a:cs typeface="Arial"/>
              <a:sym typeface="Arial"/>
            </a:endParaRPr>
          </a:p>
          <a:p>
            <a:pPr lvl="1" indent="-342900">
              <a:spcBef>
                <a:spcPts val="560"/>
              </a:spcBef>
              <a:buClr>
                <a:srgbClr val="FAFD00"/>
              </a:buClr>
              <a:buSzPct val="101190"/>
            </a:pPr>
            <a:r>
              <a:rPr lang="en-US" dirty="0" smtClean="0">
                <a:solidFill>
                  <a:srgbClr val="FFFF00"/>
                </a:solidFill>
              </a:rPr>
              <a:t>Customizing the PCF and </a:t>
            </a:r>
            <a:r>
              <a:rPr lang="en-US" dirty="0" err="1" smtClean="0">
                <a:solidFill>
                  <a:srgbClr val="FFFF00"/>
                </a:solidFill>
              </a:rPr>
              <a:t>Config</a:t>
            </a:r>
            <a:r>
              <a:rPr lang="en-US" dirty="0" smtClean="0">
                <a:solidFill>
                  <a:srgbClr val="FFFF00"/>
                </a:solidFill>
              </a:rPr>
              <a:t> files</a:t>
            </a:r>
          </a:p>
          <a:p>
            <a:pPr lvl="1" indent="-342900">
              <a:spcBef>
                <a:spcPts val="560"/>
              </a:spcBef>
              <a:buClr>
                <a:srgbClr val="FAFD00"/>
              </a:buClr>
              <a:buSzPct val="101190"/>
            </a:pPr>
            <a:r>
              <a:rPr lang="en-US" sz="2400" b="0" i="0" u="none" strike="noStrike" cap="none" baseline="0" dirty="0" smtClean="0">
                <a:solidFill>
                  <a:srgbClr val="F8F8F8"/>
                </a:solidFill>
                <a:latin typeface="Arial"/>
                <a:ea typeface="Arial"/>
                <a:cs typeface="Arial"/>
                <a:sym typeface="Arial"/>
              </a:rPr>
              <a:t>Other sections of the </a:t>
            </a:r>
            <a:r>
              <a:rPr lang="en-US" sz="2400" b="0" i="0" u="none" strike="noStrike" cap="none" baseline="0" dirty="0" err="1" smtClean="0">
                <a:solidFill>
                  <a:srgbClr val="F8F8F8"/>
                </a:solidFill>
                <a:latin typeface="Arial"/>
                <a:ea typeface="Arial"/>
                <a:cs typeface="Arial"/>
                <a:sym typeface="Arial"/>
              </a:rPr>
              <a:t>Config</a:t>
            </a:r>
            <a:endParaRPr lang="en-US" sz="2400" b="0" i="0" u="none" strike="noStrike" cap="none" baseline="0" dirty="0" smtClean="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endParaRPr lang="x-none" sz="2800" b="0" i="0" u="none" strike="noStrike" cap="none" baseline="0">
              <a:solidFill>
                <a:srgbClr val="F8F8F8"/>
              </a:solidFill>
              <a:latin typeface="Arial"/>
              <a:ea typeface="Arial"/>
              <a:cs typeface="Arial"/>
              <a:sym typeface="Arial"/>
            </a:endParaRPr>
          </a:p>
        </p:txBody>
      </p:sp>
      <p:sp>
        <p:nvSpPr>
          <p:cNvPr id="112" name="Shape 112"/>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435" name="Shape 435"/>
          <p:cNvSpPr txBox="1">
            <a:spLocks noGrp="1"/>
          </p:cNvSpPr>
          <p:nvPr>
            <p:ph type="title"/>
          </p:nvPr>
        </p:nvSpPr>
        <p:spPr>
          <a:xfrm>
            <a:off x="1143000" y="152400"/>
            <a:ext cx="7848599" cy="1143000"/>
          </a:xfrm>
          <a:prstGeom prst="rect">
            <a:avLst/>
          </a:prstGeom>
          <a:noFill/>
          <a:ln>
            <a:noFill/>
          </a:ln>
        </p:spPr>
        <p:txBody>
          <a:bodyPr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000" b="1" i="0" u="none" strike="noStrike" cap="none" baseline="0">
                <a:solidFill>
                  <a:srgbClr val="FAFD00"/>
                </a:solidFill>
                <a:latin typeface="Arial"/>
                <a:ea typeface="Arial"/>
                <a:cs typeface="Arial"/>
                <a:sym typeface="Arial"/>
              </a:rPr>
              <a:t>Creating Customized Runs of the Framework</a:t>
            </a:r>
          </a:p>
        </p:txBody>
      </p:sp>
      <p:sp>
        <p:nvSpPr>
          <p:cNvPr id="436" name="Shape 436"/>
          <p:cNvSpPr txBox="1">
            <a:spLocks noGrp="1"/>
          </p:cNvSpPr>
          <p:nvPr>
            <p:ph type="body" idx="1"/>
          </p:nvPr>
        </p:nvSpPr>
        <p:spPr>
          <a:xfrm>
            <a:off x="609600" y="2209800"/>
            <a:ext cx="7848599" cy="1893442"/>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May want to run an algorithm under different </a:t>
            </a:r>
            <a:r>
              <a:rPr lang="x-none" sz="2800" b="0" i="0" u="none" strike="noStrike" cap="none" baseline="0" smtClean="0">
                <a:solidFill>
                  <a:srgbClr val="F8F8F8"/>
                </a:solidFill>
                <a:latin typeface="Arial"/>
                <a:ea typeface="Arial"/>
                <a:cs typeface="Arial"/>
                <a:sym typeface="Arial"/>
              </a:rPr>
              <a:t>conditions</a:t>
            </a:r>
            <a:r>
              <a:rPr lang="en-US" sz="2800" b="0" i="0" u="none" strike="noStrike" cap="none" baseline="0" dirty="0" smtClean="0">
                <a:solidFill>
                  <a:srgbClr val="F8F8F8"/>
                </a:solidFill>
                <a:latin typeface="Arial"/>
                <a:ea typeface="Arial"/>
                <a:cs typeface="Arial"/>
                <a:sym typeface="Arial"/>
              </a:rPr>
              <a:t>.</a:t>
            </a:r>
            <a:endParaRPr lang="x-none" sz="2800" b="0" i="0" u="none" strike="noStrike" cap="none" baseline="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Don’t modify the Default PCF, overwrite it </a:t>
            </a:r>
            <a:r>
              <a:rPr lang="en-US" sz="2800" b="0" i="0" u="none" strike="noStrike" cap="none" baseline="0" dirty="0" smtClean="0">
                <a:solidFill>
                  <a:srgbClr val="F8F8F8"/>
                </a:solidFill>
                <a:latin typeface="Arial"/>
                <a:ea typeface="Arial"/>
                <a:cs typeface="Arial"/>
                <a:sym typeface="Arial"/>
              </a:rPr>
              <a:t>and link the overwrite PCF </a:t>
            </a:r>
            <a:r>
              <a:rPr lang="x-none" sz="2800" b="0" i="0" u="none" strike="noStrike" cap="none" baseline="0" smtClean="0">
                <a:solidFill>
                  <a:srgbClr val="F8F8F8"/>
                </a:solidFill>
                <a:latin typeface="Arial"/>
                <a:ea typeface="Arial"/>
                <a:cs typeface="Arial"/>
                <a:sym typeface="Arial"/>
              </a:rPr>
              <a:t>in </a:t>
            </a:r>
            <a:r>
              <a:rPr lang="x-none" sz="2800" b="0" i="0" u="none" strike="noStrike" cap="none" baseline="0">
                <a:solidFill>
                  <a:srgbClr val="F8F8F8"/>
                </a:solidFill>
                <a:latin typeface="Arial"/>
                <a:ea typeface="Arial"/>
                <a:cs typeface="Arial"/>
                <a:sym typeface="Arial"/>
              </a:rPr>
              <a:t>the config </a:t>
            </a:r>
            <a:r>
              <a:rPr lang="x-none" sz="2800" b="0" i="0" u="none" strike="noStrike" cap="none" baseline="0" smtClean="0">
                <a:solidFill>
                  <a:srgbClr val="F8F8F8"/>
                </a:solidFill>
                <a:latin typeface="Arial"/>
                <a:ea typeface="Arial"/>
                <a:cs typeface="Arial"/>
                <a:sym typeface="Arial"/>
              </a:rPr>
              <a:t>file</a:t>
            </a:r>
            <a:r>
              <a:rPr lang="en-US" sz="2800" b="0" i="0" u="none" strike="noStrike" cap="none" baseline="0" dirty="0" smtClean="0">
                <a:solidFill>
                  <a:srgbClr val="F8F8F8"/>
                </a:solidFill>
                <a:latin typeface="Arial"/>
                <a:ea typeface="Arial"/>
                <a:cs typeface="Arial"/>
                <a:sym typeface="Arial"/>
              </a:rPr>
              <a:t>.</a:t>
            </a:r>
            <a:endParaRPr lang="x-none" sz="2800" b="0" i="0" u="none" strike="noStrike" cap="none" baseline="0">
              <a:solidFill>
                <a:srgbClr val="F8F8F8"/>
              </a:solidFill>
              <a:latin typeface="Arial"/>
              <a:ea typeface="Arial"/>
              <a:cs typeface="Arial"/>
              <a:sym typeface="Arial"/>
            </a:endParaRPr>
          </a:p>
        </p:txBody>
      </p:sp>
      <p:sp>
        <p:nvSpPr>
          <p:cNvPr id="437" name="Shape 437"/>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443" name="Shape 443"/>
          <p:cNvSpPr txBox="1">
            <a:spLocks noGrp="1"/>
          </p:cNvSpPr>
          <p:nvPr>
            <p:ph type="title"/>
          </p:nvPr>
        </p:nvSpPr>
        <p:spPr>
          <a:xfrm>
            <a:off x="685800" y="152400"/>
            <a:ext cx="7848599" cy="1143000"/>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000" b="1" i="0" u="none" strike="noStrike" cap="none" baseline="0">
                <a:solidFill>
                  <a:srgbClr val="FAFD00"/>
                </a:solidFill>
                <a:latin typeface="Arial"/>
                <a:ea typeface="Arial"/>
                <a:cs typeface="Arial"/>
                <a:sym typeface="Arial"/>
              </a:rPr>
              <a:t>Create a New PCF</a:t>
            </a:r>
            <a:br>
              <a:rPr lang="x-none" sz="4000" b="1" i="0" u="none" strike="noStrike" cap="none" baseline="0">
                <a:solidFill>
                  <a:srgbClr val="FAFD00"/>
                </a:solidFill>
                <a:latin typeface="Arial"/>
                <a:ea typeface="Arial"/>
                <a:cs typeface="Arial"/>
                <a:sym typeface="Arial"/>
              </a:rPr>
            </a:br>
            <a:r>
              <a:rPr lang="x-none" sz="4000" b="1" i="0" u="none" strike="noStrike" cap="none" baseline="0">
                <a:solidFill>
                  <a:srgbClr val="FAFD00"/>
                </a:solidFill>
                <a:latin typeface="Arial"/>
                <a:ea typeface="Arial"/>
                <a:cs typeface="Arial"/>
                <a:sym typeface="Arial"/>
              </a:rPr>
              <a:t>(Cloud Mask example)</a:t>
            </a:r>
          </a:p>
        </p:txBody>
      </p:sp>
      <p:sp>
        <p:nvSpPr>
          <p:cNvPr id="444" name="Shape 444"/>
          <p:cNvSpPr txBox="1">
            <a:spLocks noGrp="1"/>
          </p:cNvSpPr>
          <p:nvPr>
            <p:ph type="body" idx="1"/>
          </p:nvPr>
        </p:nvSpPr>
        <p:spPr>
          <a:xfrm>
            <a:off x="609600" y="2209800"/>
            <a:ext cx="7696200" cy="2401273"/>
          </a:xfrm>
          <a:prstGeom prst="rect">
            <a:avLst/>
          </a:prstGeom>
          <a:noFill/>
          <a:ln>
            <a:noFill/>
          </a:ln>
        </p:spPr>
        <p:txBody>
          <a:bodyPr wrap="square" lIns="92075" tIns="46025" rIns="92075" bIns="46025" anchor="t" anchorCtr="0">
            <a:spAutoFit/>
          </a:bodyPr>
          <a:lstStyle/>
          <a:p>
            <a:pPr lvl="0" indent="-342900">
              <a:buSzPct val="101190"/>
            </a:pPr>
            <a:r>
              <a:rPr lang="x-none" b="0" i="0" u="none" strike="noStrike" cap="none" baseline="0">
                <a:solidFill>
                  <a:srgbClr val="F8F8F8"/>
                </a:solidFill>
                <a:latin typeface="Arial"/>
                <a:ea typeface="Arial"/>
                <a:cs typeface="Arial"/>
                <a:sym typeface="Arial"/>
              </a:rPr>
              <a:t>Copy </a:t>
            </a:r>
            <a:r>
              <a:rPr lang="x-none" b="0" i="0" u="none" strike="noStrike" cap="none" baseline="0" smtClean="0">
                <a:solidFill>
                  <a:srgbClr val="F8F8F8"/>
                </a:solidFill>
                <a:latin typeface="Arial"/>
                <a:ea typeface="Arial"/>
                <a:cs typeface="Arial"/>
                <a:sym typeface="Arial"/>
              </a:rPr>
              <a:t>Default_PCF/MSG8/SEVIRI</a:t>
            </a:r>
            <a:r>
              <a:rPr lang="en-US" b="0" i="0" u="none" strike="noStrike" cap="none" baseline="0" dirty="0" smtClean="0">
                <a:solidFill>
                  <a:srgbClr val="F8F8F8"/>
                </a:solidFill>
                <a:latin typeface="Arial"/>
                <a:ea typeface="Arial"/>
                <a:cs typeface="Arial"/>
                <a:sym typeface="Arial"/>
              </a:rPr>
              <a:t>/</a:t>
            </a:r>
            <a:r>
              <a:rPr lang="x-none" smtClean="0"/>
              <a:t>AWG_Cloud_Mask.pcf </a:t>
            </a:r>
            <a:r>
              <a:rPr lang="x-none" b="0" i="0" u="none" strike="noStrike" cap="none" baseline="0">
                <a:solidFill>
                  <a:srgbClr val="F8F8F8"/>
                </a:solidFill>
                <a:latin typeface="Arial"/>
                <a:ea typeface="Arial"/>
                <a:cs typeface="Arial"/>
                <a:sym typeface="Arial"/>
              </a:rPr>
              <a:t>to a new </a:t>
            </a:r>
            <a:r>
              <a:rPr lang="x-none" b="0" i="0" u="none" strike="noStrike" cap="none" baseline="0" smtClean="0">
                <a:solidFill>
                  <a:srgbClr val="F8F8F8"/>
                </a:solidFill>
                <a:latin typeface="Arial"/>
                <a:ea typeface="Arial"/>
                <a:cs typeface="Arial"/>
                <a:sym typeface="Arial"/>
              </a:rPr>
              <a:t>directory</a:t>
            </a:r>
            <a:r>
              <a:rPr lang="en-US" b="0" i="0" u="none" strike="noStrike" cap="none" baseline="0" dirty="0" smtClean="0">
                <a:solidFill>
                  <a:srgbClr val="F8F8F8"/>
                </a:solidFill>
                <a:latin typeface="Arial"/>
                <a:ea typeface="Arial"/>
                <a:cs typeface="Arial"/>
                <a:sym typeface="Arial"/>
              </a:rPr>
              <a:t>.</a:t>
            </a:r>
            <a:endParaRPr lang="x-none" b="0" i="0" u="none" strike="noStrike" cap="none" baseline="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endParaRPr lang="en-US" b="0" i="0" u="none" strike="noStrike" cap="none" baseline="0" dirty="0" smtClean="0">
              <a:solidFill>
                <a:srgbClr val="F8F8F8"/>
              </a:solidFill>
              <a:latin typeface="Arial"/>
              <a:ea typeface="Arial"/>
              <a:cs typeface="Arial"/>
              <a:sym typeface="Arial"/>
            </a:endParaRPr>
          </a:p>
          <a:p>
            <a:endParaRPr dirty="0"/>
          </a:p>
        </p:txBody>
      </p:sp>
      <p:sp>
        <p:nvSpPr>
          <p:cNvPr id="445" name="Shape 445"/>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16"/>
          <p:cNvSpPr txBox="1">
            <a:spLocks/>
          </p:cNvSpPr>
          <p:nvPr/>
        </p:nvSpPr>
        <p:spPr>
          <a:xfrm>
            <a:off x="2362200" y="1"/>
            <a:ext cx="5486400" cy="6858000"/>
          </a:xfrm>
          <a:prstGeom prst="rect">
            <a:avLst/>
          </a:prstGeom>
          <a:solidFill>
            <a:srgbClr val="FFFFFF"/>
          </a:solidFill>
          <a:ln>
            <a:noFill/>
          </a:ln>
        </p:spPr>
        <p:txBody>
          <a:bodyPr wrap="square" lIns="92075" tIns="46025" rIns="92075" bIns="46025" anchor="t" anchorCtr="0">
            <a:spAutoFit/>
          </a:bodyPr>
          <a:lstStyle/>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AWG_CLOUD_MASK</a:t>
            </a: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PRODUCT</a:t>
            </a:r>
          </a:p>
          <a:p>
            <a:pPr marL="342900" lvl="0" indent="-342900">
              <a:lnSpc>
                <a:spcPct val="80000"/>
              </a:lnSpc>
              <a:spcBef>
                <a:spcPts val="320"/>
              </a:spcBef>
              <a:buClr>
                <a:srgbClr val="FAFD00"/>
              </a:buClr>
              <a:buSzPct val="25000"/>
              <a:defRPr/>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 Set flag for output</a:t>
            </a: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OUTPUT_TO_FILE: Y</a:t>
            </a:r>
          </a:p>
          <a:p>
            <a:pPr marL="342900" lvl="0" indent="-342900">
              <a:lnSpc>
                <a:spcPct val="80000"/>
              </a:lnSpc>
              <a:spcBef>
                <a:spcPts val="320"/>
              </a:spcBef>
              <a:buClr>
                <a:srgbClr val="FAFD00"/>
              </a:buClr>
              <a:buSzPct val="25000"/>
              <a:defRPr/>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&lt;snip&gt;</a:t>
            </a:r>
          </a:p>
          <a:p>
            <a:pPr marL="342900" lvl="0" indent="-342900">
              <a:lnSpc>
                <a:spcPct val="80000"/>
              </a:lnSpc>
              <a:spcBef>
                <a:spcPts val="320"/>
              </a:spcBef>
              <a:buClr>
                <a:srgbClr val="FAFD00"/>
              </a:buClr>
              <a:buSzPct val="25000"/>
              <a:defRPr/>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 Dependencies</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DEPENDENCIES:</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SATELLITE_DATA:</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RTM:</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LAND_MASK:</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LAND_MASK_NASA_1KM</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COAST_MASK:</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COAST_MASK_NASA_1KM</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DESERT_MASK:</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DESERT_MASK_CALCLTED</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SNOW_MASK:</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SNOW_MASK_NWP</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&lt;snip&gt;</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NWP_DATA:</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TEMPORAL_DATA:</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NO_TEMPORAL</a:t>
            </a:r>
          </a:p>
          <a:p>
            <a:pPr marL="342900" lvl="0" indent="-342900">
              <a:lnSpc>
                <a:spcPct val="80000"/>
              </a:lnSpc>
              <a:spcBef>
                <a:spcPts val="320"/>
              </a:spcBef>
              <a:buClr>
                <a:srgbClr val="FAFD00"/>
              </a:buClr>
              <a:buSzPct val="25000"/>
              <a:defRPr/>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defRPr/>
            </a:pPr>
            <a:r>
              <a:rPr lang="en-US" sz="800" dirty="0" smtClean="0">
                <a:solidFill>
                  <a:schemeClr val="dk1"/>
                </a:solidFill>
                <a:latin typeface="Courier New"/>
                <a:ea typeface="Courier New"/>
                <a:cs typeface="Courier New"/>
                <a:sym typeface="Courier New"/>
              </a:rPr>
              <a:t>&lt;snip&gt;</a:t>
            </a:r>
          </a:p>
          <a:p>
            <a:pPr marL="342900" lvl="0" indent="-342900">
              <a:lnSpc>
                <a:spcPct val="80000"/>
              </a:lnSpc>
              <a:spcBef>
                <a:spcPts val="320"/>
              </a:spcBef>
              <a:buClr>
                <a:srgbClr val="FAFD00"/>
              </a:buClr>
              <a:buSzPct val="25000"/>
              <a:defRPr/>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 Settings</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OTHER:</a:t>
            </a:r>
          </a:p>
          <a:p>
            <a:pPr marL="342900" lvl="0" indent="-342900">
              <a:lnSpc>
                <a:spcPct val="80000"/>
              </a:lnSpc>
              <a:spcBef>
                <a:spcPts val="320"/>
              </a:spcBef>
              <a:buClr>
                <a:srgbClr val="FAFD00"/>
              </a:buClr>
              <a:buSzPct val="25000"/>
            </a:pPr>
            <a:r>
              <a:rPr lang="en-US" sz="800" dirty="0" err="1" smtClean="0">
                <a:solidFill>
                  <a:schemeClr val="dk1"/>
                </a:solidFill>
                <a:latin typeface="Courier New"/>
                <a:ea typeface="Courier New"/>
                <a:cs typeface="Courier New"/>
                <a:sym typeface="Courier New"/>
              </a:rPr>
              <a:t>CldMask_Packed_Constant</a:t>
            </a:r>
            <a:r>
              <a:rPr lang="en-US" sz="800" dirty="0" smtClean="0">
                <a:solidFill>
                  <a:schemeClr val="dk1"/>
                </a:solidFill>
                <a:latin typeface="Courier New"/>
                <a:ea typeface="Courier New"/>
                <a:cs typeface="Courier New"/>
                <a:sym typeface="Courier New"/>
              </a:rPr>
              <a:t>: 7</a:t>
            </a:r>
          </a:p>
          <a:p>
            <a:pPr marL="342900" lvl="0" indent="-342900">
              <a:lnSpc>
                <a:spcPct val="80000"/>
              </a:lnSpc>
              <a:spcBef>
                <a:spcPts val="320"/>
              </a:spcBef>
              <a:buClr>
                <a:srgbClr val="FAFD00"/>
              </a:buClr>
              <a:buSzPct val="25000"/>
            </a:pPr>
            <a:r>
              <a:rPr lang="en-US" sz="800" dirty="0" err="1" smtClean="0">
                <a:solidFill>
                  <a:schemeClr val="dk1"/>
                </a:solidFill>
                <a:latin typeface="Courier New"/>
                <a:ea typeface="Courier New"/>
                <a:cs typeface="Courier New"/>
                <a:sym typeface="Courier New"/>
              </a:rPr>
              <a:t>Flag_Constant</a:t>
            </a:r>
            <a:r>
              <a:rPr lang="en-US" sz="800" dirty="0" smtClean="0">
                <a:solidFill>
                  <a:schemeClr val="dk1"/>
                </a:solidFill>
                <a:latin typeface="Courier New"/>
                <a:ea typeface="Courier New"/>
                <a:cs typeface="Courier New"/>
                <a:sym typeface="Courier New"/>
              </a:rPr>
              <a:t>: 33</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Meta10: 10</a:t>
            </a: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Meta20: 20</a:t>
            </a:r>
          </a:p>
          <a:p>
            <a:pPr marL="342900" lvl="0" indent="-342900">
              <a:lnSpc>
                <a:spcPct val="80000"/>
              </a:lnSpc>
              <a:spcBef>
                <a:spcPts val="320"/>
              </a:spcBef>
              <a:buClr>
                <a:srgbClr val="FAFD00"/>
              </a:buClr>
              <a:buSzPct val="25000"/>
            </a:pPr>
            <a:endParaRPr lang="en-US" sz="8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800" dirty="0" smtClean="0">
                <a:solidFill>
                  <a:schemeClr val="dk1"/>
                </a:solidFill>
                <a:latin typeface="Courier New"/>
                <a:ea typeface="Courier New"/>
                <a:cs typeface="Courier New"/>
                <a:sym typeface="Courier New"/>
              </a:rPr>
              <a:t>END AWG_CLOUD_MASK</a:t>
            </a:r>
          </a:p>
        </p:txBody>
      </p:sp>
      <p:sp>
        <p:nvSpPr>
          <p:cNvPr id="7" name="TextBox 6"/>
          <p:cNvSpPr txBox="1"/>
          <p:nvPr/>
        </p:nvSpPr>
        <p:spPr>
          <a:xfrm>
            <a:off x="0" y="3439180"/>
            <a:ext cx="2590800" cy="523220"/>
          </a:xfrm>
          <a:prstGeom prst="rect">
            <a:avLst/>
          </a:prstGeom>
          <a:noFill/>
        </p:spPr>
        <p:txBody>
          <a:bodyPr wrap="square" rtlCol="0">
            <a:spAutoFit/>
          </a:bodyPr>
          <a:lstStyle/>
          <a:p>
            <a:r>
              <a:rPr lang="en-US" b="1" dirty="0" smtClean="0">
                <a:solidFill>
                  <a:srgbClr val="FFFF00"/>
                </a:solidFill>
              </a:rPr>
              <a:t>Removed SNOW_MASK_IMS_SSMI.</a:t>
            </a:r>
            <a:endParaRPr lang="en-US" b="1" dirty="0">
              <a:solidFill>
                <a:srgbClr val="FFFF00"/>
              </a:solidFill>
            </a:endParaRPr>
          </a:p>
        </p:txBody>
      </p:sp>
      <p:cxnSp>
        <p:nvCxnSpPr>
          <p:cNvPr id="8" name="Straight Arrow Connector 7"/>
          <p:cNvCxnSpPr/>
          <p:nvPr/>
        </p:nvCxnSpPr>
        <p:spPr>
          <a:xfrm flipV="1">
            <a:off x="1371600" y="4037112"/>
            <a:ext cx="1066800" cy="1488"/>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4343400"/>
            <a:ext cx="1524000" cy="1169551"/>
          </a:xfrm>
          <a:prstGeom prst="rect">
            <a:avLst/>
          </a:prstGeom>
          <a:noFill/>
        </p:spPr>
        <p:txBody>
          <a:bodyPr wrap="square" rtlCol="0">
            <a:spAutoFit/>
          </a:bodyPr>
          <a:lstStyle/>
          <a:p>
            <a:r>
              <a:rPr lang="en-US" b="1" dirty="0" smtClean="0">
                <a:solidFill>
                  <a:srgbClr val="FFFF00"/>
                </a:solidFill>
              </a:rPr>
              <a:t>Not using temporal data for this run (which is the default).</a:t>
            </a:r>
            <a:endParaRPr lang="en-US" b="1" dirty="0">
              <a:solidFill>
                <a:srgbClr val="FFFF00"/>
              </a:solidFill>
            </a:endParaRPr>
          </a:p>
        </p:txBody>
      </p:sp>
      <p:cxnSp>
        <p:nvCxnSpPr>
          <p:cNvPr id="10" name="Straight Arrow Connector 9"/>
          <p:cNvCxnSpPr/>
          <p:nvPr/>
        </p:nvCxnSpPr>
        <p:spPr>
          <a:xfrm>
            <a:off x="1447800" y="4953000"/>
            <a:ext cx="990600" cy="0"/>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18" name="Shape 118"/>
          <p:cNvSpPr txBox="1">
            <a:spLocks noGrp="1"/>
          </p:cNvSpPr>
          <p:nvPr>
            <p:ph type="title"/>
          </p:nvPr>
        </p:nvSpPr>
        <p:spPr>
          <a:xfrm>
            <a:off x="1447801" y="152400"/>
            <a:ext cx="6400799" cy="1143000"/>
          </a:xfrm>
          <a:prstGeom prst="rect">
            <a:avLst/>
          </a:prstGeom>
          <a:noFill/>
          <a:ln>
            <a:noFill/>
          </a:ln>
        </p:spPr>
        <p:txBody>
          <a:bodyPr wrap="square"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000" b="1" i="0" u="none" strike="noStrike" cap="none" baseline="0">
                <a:solidFill>
                  <a:srgbClr val="FAFD00"/>
                </a:solidFill>
                <a:latin typeface="Arial"/>
                <a:ea typeface="Arial"/>
                <a:cs typeface="Arial"/>
                <a:sym typeface="Arial"/>
              </a:rPr>
              <a:t>Assumptions Before Getting </a:t>
            </a:r>
            <a:r>
              <a:rPr lang="x-none" sz="4000" b="1" i="0" u="none" strike="noStrike" cap="none" baseline="0" smtClean="0">
                <a:solidFill>
                  <a:srgbClr val="FAFD00"/>
                </a:solidFill>
                <a:latin typeface="Arial"/>
                <a:ea typeface="Arial"/>
                <a:cs typeface="Arial"/>
                <a:sym typeface="Arial"/>
              </a:rPr>
              <a:t>Started</a:t>
            </a:r>
            <a:r>
              <a:rPr lang="en-US" sz="4000" b="1" i="0" u="none" strike="noStrike" cap="none" baseline="0" dirty="0" smtClean="0">
                <a:solidFill>
                  <a:srgbClr val="FAFD00"/>
                </a:solidFill>
                <a:latin typeface="Arial"/>
                <a:ea typeface="Arial"/>
                <a:cs typeface="Arial"/>
                <a:sym typeface="Arial"/>
              </a:rPr>
              <a:t> - CIMSS</a:t>
            </a:r>
            <a:endParaRPr lang="x-none" sz="4000" b="1" i="0" u="none" strike="noStrike" cap="none" baseline="0">
              <a:solidFill>
                <a:srgbClr val="FAFD00"/>
              </a:solidFill>
              <a:latin typeface="Arial"/>
              <a:ea typeface="Arial"/>
              <a:cs typeface="Arial"/>
              <a:sym typeface="Arial"/>
            </a:endParaRPr>
          </a:p>
        </p:txBody>
      </p:sp>
      <p:sp>
        <p:nvSpPr>
          <p:cNvPr id="119" name="Shape 119"/>
          <p:cNvSpPr txBox="1">
            <a:spLocks noGrp="1"/>
          </p:cNvSpPr>
          <p:nvPr>
            <p:ph type="body" idx="1"/>
          </p:nvPr>
        </p:nvSpPr>
        <p:spPr>
          <a:xfrm>
            <a:off x="304800" y="1828800"/>
            <a:ext cx="8610599" cy="3452330"/>
          </a:xfrm>
          <a:prstGeom prst="rect">
            <a:avLst/>
          </a:prstGeom>
          <a:noFill/>
          <a:ln>
            <a:noFill/>
          </a:ln>
        </p:spPr>
        <p:txBody>
          <a:bodyPr lIns="92075" tIns="46025" rIns="92075" bIns="46025" anchor="t" anchorCtr="0">
            <a:spAutoFit/>
          </a:bodyPr>
          <a:lstStyle/>
          <a:p>
            <a:pPr marL="342900" marR="0" lvl="0" indent="-342900" algn="l" rtl="0">
              <a:lnSpc>
                <a:spcPct val="90000"/>
              </a:lnSpc>
              <a:spcBef>
                <a:spcPts val="480"/>
              </a:spcBef>
              <a:spcAft>
                <a:spcPts val="0"/>
              </a:spcAft>
              <a:buClr>
                <a:srgbClr val="FAFD00"/>
              </a:buClr>
              <a:buSzPct val="100694"/>
              <a:buFont typeface="Arial"/>
              <a:buChar char="•"/>
            </a:pPr>
            <a:r>
              <a:rPr lang="x-none" sz="2400" b="0" i="0" u="none" strike="noStrike" cap="none" baseline="0">
                <a:solidFill>
                  <a:srgbClr val="F8F8F8"/>
                </a:solidFill>
                <a:latin typeface="Arial"/>
                <a:ea typeface="Arial"/>
                <a:cs typeface="Arial"/>
                <a:sym typeface="Arial"/>
              </a:rPr>
              <a:t>Access to </a:t>
            </a:r>
            <a:r>
              <a:rPr lang="en-US" sz="2400" b="0" i="0" u="none" strike="noStrike" cap="none" baseline="0" dirty="0" smtClean="0">
                <a:solidFill>
                  <a:srgbClr val="F8F8F8"/>
                </a:solidFill>
                <a:latin typeface="Arial"/>
                <a:ea typeface="Arial"/>
                <a:cs typeface="Arial"/>
                <a:sym typeface="Arial"/>
              </a:rPr>
              <a:t>a workspace</a:t>
            </a:r>
            <a:r>
              <a:rPr lang="en-US" sz="2400" b="0" i="0" u="none" strike="noStrike" cap="none" dirty="0" smtClean="0">
                <a:solidFill>
                  <a:srgbClr val="F8F8F8"/>
                </a:solidFill>
                <a:latin typeface="Arial"/>
                <a:ea typeface="Arial"/>
                <a:cs typeface="Arial"/>
                <a:sym typeface="Arial"/>
              </a:rPr>
              <a:t> set up with the Framework Code Generator and PCF framework source code.</a:t>
            </a:r>
            <a:endParaRPr lang="x-none" sz="2400" b="0" i="0" u="none" strike="noStrike" cap="none" baseline="0">
              <a:solidFill>
                <a:srgbClr val="F8F8F8"/>
              </a:solidFill>
              <a:latin typeface="Arial"/>
              <a:ea typeface="Arial"/>
              <a:cs typeface="Arial"/>
              <a:sym typeface="Arial"/>
            </a:endParaRPr>
          </a:p>
          <a:p>
            <a:pPr marL="742950" marR="0" lvl="1" indent="-285750" algn="l" rtl="0">
              <a:lnSpc>
                <a:spcPct val="90000"/>
              </a:lnSpc>
              <a:spcBef>
                <a:spcPts val="400"/>
              </a:spcBef>
              <a:spcAft>
                <a:spcPts val="0"/>
              </a:spcAft>
              <a:buClr>
                <a:srgbClr val="A2D7FF"/>
              </a:buClr>
              <a:buSzPct val="100000"/>
              <a:buFont typeface="Arial"/>
              <a:buChar char="•"/>
            </a:pPr>
            <a:r>
              <a:rPr lang="x-none" sz="2000" b="0" i="0" u="none" strike="noStrike" cap="none" baseline="0">
                <a:solidFill>
                  <a:srgbClr val="F8F8F8"/>
                </a:solidFill>
                <a:latin typeface="Arial"/>
                <a:ea typeface="Arial"/>
                <a:cs typeface="Arial"/>
                <a:sym typeface="Arial"/>
              </a:rPr>
              <a:t>To obtain </a:t>
            </a:r>
            <a:r>
              <a:rPr lang="en-US" sz="2000" b="0" i="0" u="none" strike="noStrike" cap="none" baseline="0" dirty="0" smtClean="0">
                <a:solidFill>
                  <a:srgbClr val="F8F8F8"/>
                </a:solidFill>
                <a:latin typeface="Arial"/>
                <a:ea typeface="Arial"/>
                <a:cs typeface="Arial"/>
                <a:sym typeface="Arial"/>
              </a:rPr>
              <a:t>the packaged code</a:t>
            </a:r>
            <a:r>
              <a:rPr lang="x-none" sz="2000" b="0" i="0" u="none" strike="noStrike" cap="none" baseline="0" smtClean="0">
                <a:solidFill>
                  <a:srgbClr val="F8F8F8"/>
                </a:solidFill>
                <a:latin typeface="Arial"/>
                <a:ea typeface="Arial"/>
                <a:cs typeface="Arial"/>
                <a:sym typeface="Arial"/>
              </a:rPr>
              <a:t>, </a:t>
            </a:r>
            <a:r>
              <a:rPr lang="x-none" sz="2000" b="0" i="0" u="none" strike="noStrike" cap="none" baseline="0">
                <a:solidFill>
                  <a:srgbClr val="F8F8F8"/>
                </a:solidFill>
                <a:latin typeface="Arial"/>
                <a:ea typeface="Arial"/>
                <a:cs typeface="Arial"/>
                <a:sym typeface="Arial"/>
              </a:rPr>
              <a:t>contact your AIT </a:t>
            </a:r>
            <a:r>
              <a:rPr lang="x-none" sz="2000" b="0" i="0" u="none" strike="noStrike" cap="none" baseline="0" smtClean="0">
                <a:solidFill>
                  <a:srgbClr val="F8F8F8"/>
                </a:solidFill>
                <a:latin typeface="Arial"/>
                <a:ea typeface="Arial"/>
                <a:cs typeface="Arial"/>
                <a:sym typeface="Arial"/>
              </a:rPr>
              <a:t>representative</a:t>
            </a:r>
            <a:endParaRPr dirty="0"/>
          </a:p>
          <a:p>
            <a:pPr marL="742950" marR="0" lvl="1" indent="-285750" algn="l" rtl="0">
              <a:lnSpc>
                <a:spcPct val="90000"/>
              </a:lnSpc>
              <a:spcBef>
                <a:spcPts val="400"/>
              </a:spcBef>
              <a:spcAft>
                <a:spcPts val="0"/>
              </a:spcAft>
              <a:buClr>
                <a:srgbClr val="A2D7FF"/>
              </a:buClr>
              <a:buSzPct val="100000"/>
              <a:buFont typeface="Arial"/>
              <a:buChar char="•"/>
            </a:pPr>
            <a:endParaRPr dirty="0"/>
          </a:p>
          <a:p>
            <a:pPr marL="342900" marR="0" lvl="0" indent="-342900" algn="l" rtl="0">
              <a:lnSpc>
                <a:spcPct val="90000"/>
              </a:lnSpc>
              <a:spcBef>
                <a:spcPts val="480"/>
              </a:spcBef>
              <a:spcAft>
                <a:spcPts val="0"/>
              </a:spcAft>
              <a:buClr>
                <a:srgbClr val="FAFD00"/>
              </a:buClr>
              <a:buSzPct val="100694"/>
              <a:buFont typeface="Arial"/>
              <a:buChar char="•"/>
            </a:pPr>
            <a:r>
              <a:rPr lang="x-none" sz="2400" b="0" i="0" u="none" strike="noStrike" cap="none" baseline="0">
                <a:solidFill>
                  <a:srgbClr val="F8F8F8"/>
                </a:solidFill>
                <a:latin typeface="Arial"/>
                <a:ea typeface="Arial"/>
                <a:cs typeface="Arial"/>
                <a:sym typeface="Arial"/>
              </a:rPr>
              <a:t>netCDF4/HDF5 libraries installed </a:t>
            </a:r>
            <a:endParaRPr lang="en-US" sz="2400" b="0" i="0" u="none" strike="noStrike" cap="none" baseline="0" dirty="0" smtClean="0">
              <a:solidFill>
                <a:srgbClr val="F8F8F8"/>
              </a:solidFill>
              <a:latin typeface="Arial"/>
              <a:ea typeface="Arial"/>
              <a:cs typeface="Arial"/>
              <a:sym typeface="Arial"/>
            </a:endParaRPr>
          </a:p>
          <a:p>
            <a:pPr marL="342900" marR="0" lvl="0" indent="-342900" algn="l" rtl="0">
              <a:lnSpc>
                <a:spcPct val="90000"/>
              </a:lnSpc>
              <a:spcBef>
                <a:spcPts val="480"/>
              </a:spcBef>
              <a:spcAft>
                <a:spcPts val="0"/>
              </a:spcAft>
              <a:buClr>
                <a:srgbClr val="FAFD00"/>
              </a:buClr>
              <a:buSzPct val="100694"/>
              <a:buFont typeface="Arial"/>
              <a:buChar char="•"/>
            </a:pPr>
            <a:endParaRPr lang="en-US" sz="2400" dirty="0" smtClean="0"/>
          </a:p>
          <a:p>
            <a:pPr marL="342900" marR="0" lvl="0" indent="-342900" algn="l" rtl="0">
              <a:lnSpc>
                <a:spcPct val="90000"/>
              </a:lnSpc>
              <a:spcBef>
                <a:spcPts val="480"/>
              </a:spcBef>
              <a:spcAft>
                <a:spcPts val="0"/>
              </a:spcAft>
              <a:buClr>
                <a:srgbClr val="FAFD00"/>
              </a:buClr>
              <a:buSzPct val="100694"/>
              <a:buFont typeface="Arial"/>
              <a:buChar char="•"/>
            </a:pPr>
            <a:r>
              <a:rPr lang="en-US" sz="2400" b="0" i="0" u="none" strike="noStrike" cap="none" baseline="0" dirty="0" smtClean="0">
                <a:solidFill>
                  <a:srgbClr val="F8F8F8"/>
                </a:solidFill>
                <a:latin typeface="Arial"/>
                <a:ea typeface="Arial"/>
                <a:cs typeface="Arial"/>
                <a:sym typeface="Arial"/>
              </a:rPr>
              <a:t>CRTM installed</a:t>
            </a:r>
            <a:endParaRPr lang="en-US" sz="2400" dirty="0" smtClean="0"/>
          </a:p>
          <a:p>
            <a:pPr marL="342900" marR="0" lvl="0" indent="-342900" algn="l" rtl="0">
              <a:lnSpc>
                <a:spcPct val="90000"/>
              </a:lnSpc>
              <a:spcBef>
                <a:spcPts val="480"/>
              </a:spcBef>
              <a:spcAft>
                <a:spcPts val="0"/>
              </a:spcAft>
              <a:buClr>
                <a:srgbClr val="FAFD00"/>
              </a:buClr>
              <a:buSzPct val="100694"/>
              <a:buFont typeface="Arial"/>
              <a:buChar char="•"/>
            </a:pPr>
            <a:endParaRPr lang="en-US" sz="2400" b="0" i="0" u="none" strike="noStrike" cap="none" baseline="0" dirty="0" smtClean="0">
              <a:solidFill>
                <a:srgbClr val="F8F8F8"/>
              </a:solidFill>
              <a:latin typeface="Arial"/>
              <a:ea typeface="Arial"/>
              <a:cs typeface="Arial"/>
              <a:sym typeface="Arial"/>
            </a:endParaRPr>
          </a:p>
          <a:p>
            <a:pPr marL="342900" marR="0" lvl="0" indent="-342900" algn="l" rtl="0">
              <a:lnSpc>
                <a:spcPct val="90000"/>
              </a:lnSpc>
              <a:spcBef>
                <a:spcPts val="480"/>
              </a:spcBef>
              <a:spcAft>
                <a:spcPts val="0"/>
              </a:spcAft>
              <a:buClr>
                <a:srgbClr val="FAFD00"/>
              </a:buClr>
              <a:buSzPct val="100694"/>
              <a:buFont typeface="Arial"/>
              <a:buChar char="•"/>
            </a:pPr>
            <a:r>
              <a:rPr lang="en-US" sz="2400" dirty="0" err="1" smtClean="0"/>
              <a:t>wgrib</a:t>
            </a:r>
            <a:r>
              <a:rPr lang="en-US" sz="2400" dirty="0" smtClean="0"/>
              <a:t> installed</a:t>
            </a:r>
            <a:endParaRPr lang="en-US" sz="2400" b="0" i="0" u="none" strike="noStrike" cap="none" baseline="0" dirty="0" smtClean="0">
              <a:solidFill>
                <a:srgbClr val="F8F8F8"/>
              </a:solidFill>
              <a:latin typeface="Arial"/>
              <a:ea typeface="Arial"/>
              <a:cs typeface="Arial"/>
              <a:sym typeface="Arial"/>
            </a:endParaRPr>
          </a:p>
        </p:txBody>
      </p:sp>
      <p:sp>
        <p:nvSpPr>
          <p:cNvPr id="120" name="Shape 120"/>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443" name="Shape 443"/>
          <p:cNvSpPr txBox="1">
            <a:spLocks noGrp="1"/>
          </p:cNvSpPr>
          <p:nvPr>
            <p:ph type="title"/>
          </p:nvPr>
        </p:nvSpPr>
        <p:spPr>
          <a:xfrm>
            <a:off x="685800" y="152400"/>
            <a:ext cx="7848599" cy="1143000"/>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en-US" sz="4000" b="1" i="0" u="none" strike="noStrike" cap="none" baseline="0" dirty="0" smtClean="0">
                <a:solidFill>
                  <a:srgbClr val="FAFD00"/>
                </a:solidFill>
                <a:latin typeface="Arial"/>
                <a:ea typeface="Arial"/>
                <a:cs typeface="Arial"/>
                <a:sym typeface="Arial"/>
              </a:rPr>
              <a:t>Update your </a:t>
            </a:r>
            <a:r>
              <a:rPr lang="en-US" sz="4000" b="1" i="0" u="none" strike="noStrike" cap="none" baseline="0" dirty="0" err="1" smtClean="0">
                <a:solidFill>
                  <a:srgbClr val="FAFD00"/>
                </a:solidFill>
                <a:latin typeface="Arial"/>
                <a:ea typeface="Arial"/>
                <a:cs typeface="Arial"/>
                <a:sym typeface="Arial"/>
              </a:rPr>
              <a:t>Config</a:t>
            </a:r>
            <a:r>
              <a:rPr lang="x-none" sz="4000" b="1" i="0" u="none" strike="noStrike" cap="none" baseline="0">
                <a:solidFill>
                  <a:srgbClr val="FAFD00"/>
                </a:solidFill>
                <a:latin typeface="Arial"/>
                <a:ea typeface="Arial"/>
                <a:cs typeface="Arial"/>
                <a:sym typeface="Arial"/>
              </a:rPr>
              <a:t/>
            </a:r>
            <a:br>
              <a:rPr lang="x-none" sz="4000" b="1" i="0" u="none" strike="noStrike" cap="none" baseline="0">
                <a:solidFill>
                  <a:srgbClr val="FAFD00"/>
                </a:solidFill>
                <a:latin typeface="Arial"/>
                <a:ea typeface="Arial"/>
                <a:cs typeface="Arial"/>
                <a:sym typeface="Arial"/>
              </a:rPr>
            </a:br>
            <a:r>
              <a:rPr lang="x-none" sz="4000" b="1" i="0" u="none" strike="noStrike" cap="none" baseline="0">
                <a:solidFill>
                  <a:srgbClr val="FAFD00"/>
                </a:solidFill>
                <a:latin typeface="Arial"/>
                <a:ea typeface="Arial"/>
                <a:cs typeface="Arial"/>
                <a:sym typeface="Arial"/>
              </a:rPr>
              <a:t>(Cloud Mask example)</a:t>
            </a:r>
          </a:p>
        </p:txBody>
      </p:sp>
      <p:sp>
        <p:nvSpPr>
          <p:cNvPr id="444" name="Shape 444"/>
          <p:cNvSpPr txBox="1">
            <a:spLocks noGrp="1"/>
          </p:cNvSpPr>
          <p:nvPr>
            <p:ph type="body" idx="1"/>
          </p:nvPr>
        </p:nvSpPr>
        <p:spPr>
          <a:xfrm>
            <a:off x="152400" y="2209800"/>
            <a:ext cx="8839199" cy="3288696"/>
          </a:xfrm>
          <a:prstGeom prst="rect">
            <a:avLst/>
          </a:prstGeom>
          <a:noFill/>
          <a:ln>
            <a:noFill/>
          </a:ln>
        </p:spPr>
        <p:txBody>
          <a:bodyPr lIns="92075" tIns="46025" rIns="92075" bIns="46025" anchor="t" anchorCtr="0">
            <a:spAutoFit/>
          </a:bodyPr>
          <a:lstStyle/>
          <a:p>
            <a:pPr lvl="0" indent="-342900">
              <a:buSzPct val="101190"/>
            </a:pPr>
            <a:r>
              <a:rPr lang="en-US" sz="2400" b="0" i="0" u="none" strike="noStrike" cap="none" baseline="0" dirty="0" smtClean="0">
                <a:solidFill>
                  <a:srgbClr val="F8F8F8"/>
                </a:solidFill>
                <a:latin typeface="Arial"/>
                <a:ea typeface="Arial"/>
                <a:cs typeface="Arial"/>
                <a:sym typeface="Arial"/>
              </a:rPr>
              <a:t>In </a:t>
            </a:r>
            <a:r>
              <a:rPr lang="en-US" sz="2400" b="0" i="0" u="none" strike="noStrike" cap="none" dirty="0" smtClean="0">
                <a:solidFill>
                  <a:srgbClr val="F8F8F8"/>
                </a:solidFill>
                <a:latin typeface="Arial"/>
                <a:ea typeface="Arial"/>
                <a:cs typeface="Arial"/>
                <a:sym typeface="Arial"/>
              </a:rPr>
              <a:t>the run section, change</a:t>
            </a:r>
          </a:p>
          <a:p>
            <a:pPr lvl="1" indent="-342900">
              <a:buSzPct val="101190"/>
            </a:pPr>
            <a:r>
              <a:rPr lang="en-US" sz="2000" dirty="0" smtClean="0"/>
              <a:t>CLOUD_MASK:</a:t>
            </a:r>
          </a:p>
          <a:p>
            <a:pPr lvl="1" indent="-342900">
              <a:buSzPct val="101190"/>
            </a:pPr>
            <a:r>
              <a:rPr lang="en-US" sz="2000" b="0" i="0" u="none" strike="noStrike" cap="none" baseline="0" dirty="0" smtClean="0">
                <a:solidFill>
                  <a:srgbClr val="F8F8F8"/>
                </a:solidFill>
                <a:latin typeface="Arial"/>
                <a:ea typeface="Arial"/>
                <a:cs typeface="Arial"/>
                <a:sym typeface="Arial"/>
              </a:rPr>
              <a:t>AWG_CLOUD_MASK</a:t>
            </a:r>
          </a:p>
          <a:p>
            <a:pPr indent="-342900">
              <a:buSzPct val="101190"/>
            </a:pPr>
            <a:r>
              <a:rPr lang="en-US" sz="2400" dirty="0" smtClean="0"/>
              <a:t>To:</a:t>
            </a:r>
          </a:p>
          <a:p>
            <a:pPr lvl="1" indent="-342900">
              <a:buSzPct val="101190"/>
            </a:pPr>
            <a:r>
              <a:rPr lang="en-US" sz="2000" dirty="0" smtClean="0"/>
              <a:t>CLOUD_MASK:</a:t>
            </a:r>
          </a:p>
          <a:p>
            <a:pPr lvl="1" indent="-342900">
              <a:buSzPct val="101190"/>
            </a:pPr>
            <a:r>
              <a:rPr lang="en-US" sz="2000" b="0" i="0" u="none" strike="noStrike" cap="none" baseline="0" dirty="0" smtClean="0">
                <a:solidFill>
                  <a:srgbClr val="F8F8F8"/>
                </a:solidFill>
                <a:latin typeface="Arial"/>
                <a:ea typeface="Arial"/>
                <a:cs typeface="Arial"/>
                <a:sym typeface="Arial"/>
              </a:rPr>
              <a:t>AWG_CLOUD_MASK</a:t>
            </a:r>
            <a:r>
              <a:rPr lang="en-US" sz="2000" b="0" i="0" u="none" strike="noStrike" cap="none" dirty="0" smtClean="0">
                <a:solidFill>
                  <a:srgbClr val="F8F8F8"/>
                </a:solidFill>
                <a:latin typeface="Arial"/>
                <a:ea typeface="Arial"/>
                <a:cs typeface="Arial"/>
                <a:sym typeface="Arial"/>
              </a:rPr>
              <a:t> = /path/to/new/</a:t>
            </a:r>
            <a:r>
              <a:rPr lang="en-US" sz="2000" b="0" i="0" u="none" strike="noStrike" cap="none" dirty="0" err="1" smtClean="0">
                <a:solidFill>
                  <a:srgbClr val="F8F8F8"/>
                </a:solidFill>
                <a:latin typeface="Arial"/>
                <a:ea typeface="Arial"/>
                <a:cs typeface="Arial"/>
                <a:sym typeface="Arial"/>
              </a:rPr>
              <a:t>pcf</a:t>
            </a:r>
            <a:r>
              <a:rPr lang="en-US" sz="2000" dirty="0" smtClean="0"/>
              <a:t>/cloudmask.pcf</a:t>
            </a:r>
            <a:endParaRPr lang="x-none" sz="2000" b="0" i="0" u="none" strike="noStrike" cap="none" baseline="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endParaRPr lang="en-US" sz="2400" b="0" i="0" u="none" strike="noStrike" cap="none" baseline="0" dirty="0" smtClean="0">
              <a:solidFill>
                <a:srgbClr val="F8F8F8"/>
              </a:solidFill>
              <a:latin typeface="Arial"/>
              <a:ea typeface="Arial"/>
              <a:cs typeface="Arial"/>
              <a:sym typeface="Arial"/>
            </a:endParaRPr>
          </a:p>
          <a:p>
            <a:endParaRPr sz="2400" dirty="0"/>
          </a:p>
        </p:txBody>
      </p:sp>
      <p:sp>
        <p:nvSpPr>
          <p:cNvPr id="445" name="Shape 445"/>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216"/>
          <p:cNvSpPr txBox="1">
            <a:spLocks/>
          </p:cNvSpPr>
          <p:nvPr/>
        </p:nvSpPr>
        <p:spPr>
          <a:xfrm>
            <a:off x="1371600" y="1572607"/>
            <a:ext cx="6400800" cy="4523393"/>
          </a:xfrm>
          <a:prstGeom prst="rect">
            <a:avLst/>
          </a:prstGeom>
          <a:solidFill>
            <a:srgbClr val="FFFFFF"/>
          </a:solidFill>
          <a:ln>
            <a:noFill/>
          </a:ln>
        </p:spPr>
        <p:txBody>
          <a:bodyPr wrap="square" lIns="92075" tIns="46025" rIns="92075" bIns="46025" anchor="t" anchorCtr="0">
            <a:spAutoFit/>
          </a:bodyPr>
          <a:lstStyle/>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 Specify here what you want to run</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RUN:</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 For satellite data, specify actual data file instead of </a:t>
            </a:r>
            <a:r>
              <a:rPr lang="en-US" sz="1200" dirty="0" err="1" smtClean="0">
                <a:solidFill>
                  <a:schemeClr val="dk1"/>
                </a:solidFill>
                <a:latin typeface="Courier New"/>
                <a:ea typeface="Courier New"/>
                <a:cs typeface="Courier New"/>
                <a:sym typeface="Courier New"/>
              </a:rPr>
              <a:t>pcf</a:t>
            </a: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SATELLITE_DATA:</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MSG_SEVIRI_FD = /path/to/satellite/data/file/MSG1.FD.20062131200.nc</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&lt;snip&gt;</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SNOW_MASK:</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SNOW_MASK_NWP</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NWP_DATA:</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NWP_GFS</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RTM:</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CRTM</a:t>
            </a:r>
          </a:p>
          <a:p>
            <a:pPr marL="342900" lvl="0" indent="-342900">
              <a:lnSpc>
                <a:spcPct val="80000"/>
              </a:lnSpc>
              <a:spcBef>
                <a:spcPts val="320"/>
              </a:spcBef>
              <a:buClr>
                <a:srgbClr val="FAFD00"/>
              </a:buClr>
              <a:buSzPct val="25000"/>
            </a:pPr>
            <a:endParaRPr lang="en-US" sz="1200" dirty="0" smtClean="0">
              <a:solidFill>
                <a:schemeClr val="dk1"/>
              </a:solidFill>
              <a:latin typeface="Courier New"/>
              <a:ea typeface="Courier New"/>
              <a:cs typeface="Courier New"/>
              <a:sym typeface="Courier New"/>
            </a:endParaRP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CLOUD_MASK:</a:t>
            </a:r>
          </a:p>
          <a:p>
            <a:pPr marL="342900" lvl="0" indent="-342900">
              <a:lnSpc>
                <a:spcPct val="80000"/>
              </a:lnSpc>
              <a:spcBef>
                <a:spcPts val="320"/>
              </a:spcBef>
              <a:buClr>
                <a:srgbClr val="FAFD00"/>
              </a:buClr>
              <a:buSzPct val="25000"/>
            </a:pPr>
            <a:r>
              <a:rPr lang="en-US" sz="1200" dirty="0" smtClean="0">
                <a:solidFill>
                  <a:schemeClr val="dk1"/>
                </a:solidFill>
                <a:latin typeface="Courier New"/>
                <a:ea typeface="Courier New"/>
                <a:cs typeface="Courier New"/>
                <a:sym typeface="Courier New"/>
              </a:rPr>
              <a:t>AWG_CLOUD_MASK = /path/to/new/</a:t>
            </a:r>
            <a:r>
              <a:rPr lang="en-US" sz="1200" dirty="0" err="1" smtClean="0">
                <a:solidFill>
                  <a:schemeClr val="dk1"/>
                </a:solidFill>
                <a:latin typeface="Courier New"/>
                <a:ea typeface="Courier New"/>
                <a:cs typeface="Courier New"/>
                <a:sym typeface="Courier New"/>
              </a:rPr>
              <a:t>pcf</a:t>
            </a:r>
            <a:r>
              <a:rPr lang="en-US" sz="1200" dirty="0" smtClean="0">
                <a:solidFill>
                  <a:schemeClr val="dk1"/>
                </a:solidFill>
                <a:latin typeface="Courier New"/>
                <a:ea typeface="Courier New"/>
                <a:cs typeface="Courier New"/>
                <a:sym typeface="Courier New"/>
              </a:rPr>
              <a:t>/cloudmask.pcf</a:t>
            </a:r>
          </a:p>
        </p:txBody>
      </p:sp>
      <p:sp>
        <p:nvSpPr>
          <p:cNvPr id="9" name="TextBox 8"/>
          <p:cNvSpPr txBox="1"/>
          <p:nvPr/>
        </p:nvSpPr>
        <p:spPr>
          <a:xfrm>
            <a:off x="2057400" y="6397823"/>
            <a:ext cx="2057400" cy="307777"/>
          </a:xfrm>
          <a:prstGeom prst="rect">
            <a:avLst/>
          </a:prstGeom>
          <a:noFill/>
        </p:spPr>
        <p:txBody>
          <a:bodyPr wrap="square" rtlCol="0">
            <a:spAutoFit/>
          </a:bodyPr>
          <a:lstStyle/>
          <a:p>
            <a:r>
              <a:rPr lang="en-US" b="1" dirty="0" smtClean="0">
                <a:solidFill>
                  <a:srgbClr val="FFFF00"/>
                </a:solidFill>
              </a:rPr>
              <a:t>Path to new PCF here.</a:t>
            </a:r>
            <a:endParaRPr lang="en-US" b="1" dirty="0">
              <a:solidFill>
                <a:srgbClr val="FFFF00"/>
              </a:solidFill>
            </a:endParaRPr>
          </a:p>
        </p:txBody>
      </p:sp>
      <p:cxnSp>
        <p:nvCxnSpPr>
          <p:cNvPr id="10" name="Straight Arrow Connector 9"/>
          <p:cNvCxnSpPr/>
          <p:nvPr/>
        </p:nvCxnSpPr>
        <p:spPr>
          <a:xfrm flipV="1">
            <a:off x="3048000" y="6019800"/>
            <a:ext cx="0" cy="380999"/>
          </a:xfrm>
          <a:prstGeom prst="straightConnector1">
            <a:avLst/>
          </a:prstGeom>
          <a:ln w="28575">
            <a:solidFill>
              <a:srgbClr val="FFFF00"/>
            </a:solidFill>
            <a:tailEnd type="triangle" w="lg" len="med"/>
          </a:ln>
          <a:effectLst>
            <a:glow rad="101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3" name="Shape 443"/>
          <p:cNvSpPr txBox="1">
            <a:spLocks noGrp="1"/>
          </p:cNvSpPr>
          <p:nvPr>
            <p:ph type="title"/>
          </p:nvPr>
        </p:nvSpPr>
        <p:spPr>
          <a:xfrm>
            <a:off x="685800" y="152400"/>
            <a:ext cx="7848599" cy="1143000"/>
          </a:xfrm>
          <a:prstGeom prst="rect">
            <a:avLst/>
          </a:prstGeom>
          <a:noFill/>
          <a:ln>
            <a:noFill/>
          </a:ln>
        </p:spPr>
        <p:txBody>
          <a:bodyPr lIns="92075" tIns="46025" rIns="92075" bIns="46025" anchor="ctr" anchorCtr="0">
            <a:spAutoFit/>
          </a:bodyPr>
          <a:lstStyle/>
          <a:p>
            <a:pPr marL="0" marR="0" lvl="0" indent="0" algn="ctr" rtl="0">
              <a:lnSpc>
                <a:spcPct val="85000"/>
              </a:lnSpc>
              <a:spcBef>
                <a:spcPts val="0"/>
              </a:spcBef>
              <a:spcAft>
                <a:spcPts val="0"/>
              </a:spcAft>
              <a:buClr>
                <a:srgbClr val="FAFD00"/>
              </a:buClr>
              <a:buSzPct val="25000"/>
              <a:buFont typeface="Arial"/>
              <a:buNone/>
            </a:pPr>
            <a:r>
              <a:rPr lang="en-US" sz="4000" b="1" i="0" u="none" strike="noStrike" cap="none" baseline="0" dirty="0" smtClean="0">
                <a:solidFill>
                  <a:srgbClr val="FAFD00"/>
                </a:solidFill>
                <a:latin typeface="Arial"/>
                <a:ea typeface="Arial"/>
                <a:cs typeface="Arial"/>
                <a:sym typeface="Arial"/>
              </a:rPr>
              <a:t>Update your </a:t>
            </a:r>
            <a:r>
              <a:rPr lang="en-US" sz="4000" b="1" i="0" u="none" strike="noStrike" cap="none" baseline="0" dirty="0" err="1" smtClean="0">
                <a:solidFill>
                  <a:srgbClr val="FAFD00"/>
                </a:solidFill>
                <a:latin typeface="Arial"/>
                <a:ea typeface="Arial"/>
                <a:cs typeface="Arial"/>
                <a:sym typeface="Arial"/>
              </a:rPr>
              <a:t>Config</a:t>
            </a:r>
            <a:r>
              <a:rPr lang="x-none" sz="4000" b="1" i="0" u="none" strike="noStrike" cap="none" baseline="0">
                <a:solidFill>
                  <a:srgbClr val="FAFD00"/>
                </a:solidFill>
                <a:latin typeface="Arial"/>
                <a:ea typeface="Arial"/>
                <a:cs typeface="Arial"/>
                <a:sym typeface="Arial"/>
              </a:rPr>
              <a:t/>
            </a:r>
            <a:br>
              <a:rPr lang="x-none" sz="4000" b="1" i="0" u="none" strike="noStrike" cap="none" baseline="0">
                <a:solidFill>
                  <a:srgbClr val="FAFD00"/>
                </a:solidFill>
                <a:latin typeface="Arial"/>
                <a:ea typeface="Arial"/>
                <a:cs typeface="Arial"/>
                <a:sym typeface="Arial"/>
              </a:rPr>
            </a:br>
            <a:r>
              <a:rPr lang="x-none" sz="4000" b="1" i="0" u="none" strike="noStrike" cap="none" baseline="0">
                <a:solidFill>
                  <a:srgbClr val="FAFD00"/>
                </a:solidFill>
                <a:latin typeface="Arial"/>
                <a:ea typeface="Arial"/>
                <a:cs typeface="Arial"/>
                <a:sym typeface="Arial"/>
              </a:rPr>
              <a:t>(Cloud Mask example)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10" name="Shape 110"/>
          <p:cNvSpPr txBox="1">
            <a:spLocks noGrp="1"/>
          </p:cNvSpPr>
          <p:nvPr>
            <p:ph type="title"/>
          </p:nvPr>
        </p:nvSpPr>
        <p:spPr>
          <a:xfrm>
            <a:off x="685800" y="76200"/>
            <a:ext cx="7848599" cy="1143000"/>
          </a:xfrm>
          <a:prstGeom prst="rect">
            <a:avLst/>
          </a:prstGeom>
          <a:noFill/>
          <a:ln>
            <a:noFill/>
          </a:ln>
        </p:spPr>
        <p:txBody>
          <a:bodyPr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Outline</a:t>
            </a:r>
          </a:p>
        </p:txBody>
      </p:sp>
      <p:sp>
        <p:nvSpPr>
          <p:cNvPr id="111" name="Shape 111"/>
          <p:cNvSpPr txBox="1">
            <a:spLocks noGrp="1"/>
          </p:cNvSpPr>
          <p:nvPr>
            <p:ph type="body" idx="1"/>
          </p:nvPr>
        </p:nvSpPr>
        <p:spPr>
          <a:xfrm>
            <a:off x="609600" y="2209800"/>
            <a:ext cx="7848599" cy="3881165"/>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Assumptions and Accessing the </a:t>
            </a:r>
            <a:r>
              <a:rPr lang="x-none" sz="2800" b="0" i="0" u="none" strike="noStrike" cap="none" baseline="0" smtClean="0">
                <a:solidFill>
                  <a:srgbClr val="F8F8F8"/>
                </a:solidFill>
                <a:latin typeface="Arial"/>
                <a:ea typeface="Arial"/>
                <a:cs typeface="Arial"/>
                <a:sym typeface="Arial"/>
              </a:rPr>
              <a:t>Code</a:t>
            </a:r>
            <a:endParaRPr lang="en-US" sz="2800" b="0" i="0" u="none" strike="noStrike" cap="none" baseline="0" dirty="0" smtClean="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en-US" dirty="0" smtClean="0"/>
              <a:t>Demonstration for first time users</a:t>
            </a:r>
            <a:endParaRPr lang="x-none" sz="2800" b="0" i="0" u="none" strike="noStrike" cap="none" baseline="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Compiling the Code</a:t>
            </a: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FFF00"/>
                </a:solidFill>
                <a:latin typeface="Arial"/>
                <a:ea typeface="Arial"/>
                <a:cs typeface="Arial"/>
                <a:sym typeface="Arial"/>
              </a:rPr>
              <a:t>Running the </a:t>
            </a:r>
            <a:r>
              <a:rPr lang="en-US" sz="2800" b="0" i="0" u="none" strike="noStrike" cap="none" baseline="0" dirty="0" smtClean="0">
                <a:solidFill>
                  <a:srgbClr val="FFFF00"/>
                </a:solidFill>
                <a:latin typeface="Arial"/>
                <a:ea typeface="Arial"/>
                <a:cs typeface="Arial"/>
                <a:sym typeface="Arial"/>
              </a:rPr>
              <a:t>Framework</a:t>
            </a:r>
          </a:p>
          <a:p>
            <a:pPr lvl="1" indent="-342900">
              <a:buSzPct val="101190"/>
            </a:pPr>
            <a:r>
              <a:rPr lang="en-US" sz="2400" dirty="0" smtClean="0"/>
              <a:t>Understanding the </a:t>
            </a:r>
            <a:r>
              <a:rPr lang="en-US" sz="2400" dirty="0" err="1" smtClean="0"/>
              <a:t>config</a:t>
            </a:r>
            <a:r>
              <a:rPr lang="en-US" sz="2400" dirty="0" smtClean="0"/>
              <a:t> &amp; PCF</a:t>
            </a:r>
            <a:endParaRPr lang="en-US" sz="2400" b="0" i="0" u="none" strike="noStrike" cap="none" baseline="0" dirty="0" smtClean="0">
              <a:solidFill>
                <a:srgbClr val="F8F8F8"/>
              </a:solidFill>
              <a:latin typeface="Arial"/>
              <a:ea typeface="Arial"/>
              <a:cs typeface="Arial"/>
              <a:sym typeface="Arial"/>
            </a:endParaRPr>
          </a:p>
          <a:p>
            <a:pPr lvl="1" indent="-342900">
              <a:spcBef>
                <a:spcPts val="560"/>
              </a:spcBef>
              <a:buClr>
                <a:srgbClr val="FAFD00"/>
              </a:buClr>
              <a:buSzPct val="101190"/>
            </a:pPr>
            <a:r>
              <a:rPr lang="en-US" dirty="0" smtClean="0"/>
              <a:t>Customizing the PCF and </a:t>
            </a:r>
            <a:r>
              <a:rPr lang="en-US" dirty="0" err="1" smtClean="0"/>
              <a:t>Config</a:t>
            </a:r>
            <a:r>
              <a:rPr lang="en-US" dirty="0" smtClean="0"/>
              <a:t> files</a:t>
            </a:r>
          </a:p>
          <a:p>
            <a:pPr lvl="1" indent="-342900">
              <a:spcBef>
                <a:spcPts val="560"/>
              </a:spcBef>
              <a:buClr>
                <a:srgbClr val="FAFD00"/>
              </a:buClr>
              <a:buSzPct val="101190"/>
            </a:pPr>
            <a:r>
              <a:rPr lang="en-US" sz="2400" b="0" i="0" u="none" strike="noStrike" cap="none" baseline="0" dirty="0" smtClean="0">
                <a:solidFill>
                  <a:srgbClr val="FFFF00"/>
                </a:solidFill>
                <a:latin typeface="Arial"/>
                <a:ea typeface="Arial"/>
                <a:cs typeface="Arial"/>
                <a:sym typeface="Arial"/>
              </a:rPr>
              <a:t>Other sections of the </a:t>
            </a:r>
            <a:r>
              <a:rPr lang="en-US" sz="2400" b="0" i="0" u="none" strike="noStrike" cap="none" baseline="0" dirty="0" err="1" smtClean="0">
                <a:solidFill>
                  <a:srgbClr val="FFFF00"/>
                </a:solidFill>
                <a:latin typeface="Arial"/>
                <a:ea typeface="Arial"/>
                <a:cs typeface="Arial"/>
                <a:sym typeface="Arial"/>
              </a:rPr>
              <a:t>Config</a:t>
            </a:r>
            <a:endParaRPr lang="en-US" sz="2400" b="0" i="0" u="none" strike="noStrike" cap="none" baseline="0" dirty="0" smtClean="0">
              <a:solidFill>
                <a:srgbClr val="FFFF00"/>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endParaRPr lang="x-none" sz="2800" b="0" i="0" u="none" strike="noStrike" cap="none" baseline="0">
              <a:solidFill>
                <a:srgbClr val="F8F8F8"/>
              </a:solidFill>
              <a:latin typeface="Arial"/>
              <a:ea typeface="Arial"/>
              <a:cs typeface="Arial"/>
              <a:sym typeface="Arial"/>
            </a:endParaRPr>
          </a:p>
        </p:txBody>
      </p:sp>
      <p:sp>
        <p:nvSpPr>
          <p:cNvPr id="112" name="Shape 112"/>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508" name="Shape 508"/>
          <p:cNvSpPr txBox="1">
            <a:spLocks noGrp="1"/>
          </p:cNvSpPr>
          <p:nvPr>
            <p:ph type="title"/>
          </p:nvPr>
        </p:nvSpPr>
        <p:spPr>
          <a:xfrm>
            <a:off x="685800" y="127567"/>
            <a:ext cx="7848599" cy="1244033"/>
          </a:xfrm>
          <a:prstGeom prst="rect">
            <a:avLst/>
          </a:prstGeom>
          <a:noFill/>
          <a:ln>
            <a:noFill/>
          </a:ln>
        </p:spPr>
        <p:txBody>
          <a:bodyPr lIns="92075" tIns="46025" rIns="92075" bIns="46025" anchor="ctr" anchorCtr="0">
            <a:spAutoFit/>
          </a:bodyPr>
          <a:lstStyle/>
          <a:p>
            <a:r>
              <a:rPr lang="en-US" dirty="0" smtClean="0"/>
              <a:t>RUN_MODE options </a:t>
            </a:r>
            <a:br>
              <a:rPr lang="en-US" dirty="0" smtClean="0"/>
            </a:br>
            <a:r>
              <a:rPr lang="en-US" dirty="0" smtClean="0"/>
              <a:t>in the </a:t>
            </a:r>
            <a:r>
              <a:rPr lang="en-US" dirty="0" err="1" smtClean="0"/>
              <a:t>Config</a:t>
            </a:r>
            <a:endParaRPr dirty="0"/>
          </a:p>
        </p:txBody>
      </p:sp>
      <p:sp>
        <p:nvSpPr>
          <p:cNvPr id="509" name="Shape 509"/>
          <p:cNvSpPr txBox="1">
            <a:spLocks noGrp="1"/>
          </p:cNvSpPr>
          <p:nvPr>
            <p:ph type="body" idx="1"/>
          </p:nvPr>
        </p:nvSpPr>
        <p:spPr>
          <a:xfrm>
            <a:off x="381000" y="1828800"/>
            <a:ext cx="8305799" cy="5143049"/>
          </a:xfrm>
          <a:prstGeom prst="rect">
            <a:avLst/>
          </a:prstGeom>
          <a:noFill/>
          <a:ln>
            <a:noFill/>
          </a:ln>
        </p:spPr>
        <p:txBody>
          <a:bodyPr lIns="92075" tIns="46025" rIns="92075" bIns="46025" anchor="t" anchorCtr="0">
            <a:spAutoFit/>
          </a:bodyPr>
          <a:lstStyle/>
          <a:p>
            <a:pPr marL="342900" marR="0" lvl="0" indent="-342900" algn="l" rtl="0">
              <a:spcBef>
                <a:spcPts val="480"/>
              </a:spcBef>
              <a:spcAft>
                <a:spcPts val="0"/>
              </a:spcAft>
              <a:buClr>
                <a:srgbClr val="FAFD00"/>
              </a:buClr>
              <a:buSzPct val="100694"/>
              <a:buFont typeface="Arial"/>
              <a:buChar char="•"/>
            </a:pPr>
            <a:r>
              <a:rPr lang="x-none" sz="2400" b="0" i="0" u="none" strike="noStrike" cap="none" baseline="0">
                <a:solidFill>
                  <a:srgbClr val="F8F8F8"/>
                </a:solidFill>
                <a:latin typeface="Arial"/>
                <a:ea typeface="Arial"/>
                <a:cs typeface="Arial"/>
                <a:sym typeface="Arial"/>
              </a:rPr>
              <a:t>ALLOW_DEFAULT_PCF</a:t>
            </a:r>
          </a:p>
          <a:p>
            <a:pPr marL="742950" marR="0" lvl="1" indent="-285750" algn="l" rtl="0">
              <a:spcBef>
                <a:spcPts val="400"/>
              </a:spcBef>
              <a:spcAft>
                <a:spcPts val="0"/>
              </a:spcAft>
              <a:buClr>
                <a:srgbClr val="A2D7FF"/>
              </a:buClr>
              <a:buSzPct val="100000"/>
              <a:buFont typeface="Arial"/>
              <a:buChar char="•"/>
            </a:pPr>
            <a:r>
              <a:rPr lang="x-none" sz="2000" b="0" i="0" u="none" strike="noStrike" cap="none" baseline="0">
                <a:solidFill>
                  <a:srgbClr val="F8F8F8"/>
                </a:solidFill>
                <a:latin typeface="Arial"/>
                <a:ea typeface="Arial"/>
                <a:cs typeface="Arial"/>
                <a:sym typeface="Arial"/>
              </a:rPr>
              <a:t>Allow framework to automatically decide what runs.  If a product needs to run that hasn’t been listed, automatically uses default options.</a:t>
            </a:r>
          </a:p>
          <a:p>
            <a:endParaRPr dirty="0"/>
          </a:p>
          <a:p>
            <a:pPr marL="342900" marR="0" lvl="0" indent="-342900" algn="l" rtl="0">
              <a:spcBef>
                <a:spcPts val="480"/>
              </a:spcBef>
              <a:spcAft>
                <a:spcPts val="0"/>
              </a:spcAft>
              <a:buClr>
                <a:srgbClr val="FAFD00"/>
              </a:buClr>
              <a:buSzPct val="100694"/>
              <a:buFont typeface="Arial"/>
              <a:buChar char="•"/>
            </a:pPr>
            <a:r>
              <a:rPr lang="x-none" sz="2400" b="0" i="0" u="none" strike="noStrike" cap="none" baseline="0">
                <a:solidFill>
                  <a:srgbClr val="F8F8F8"/>
                </a:solidFill>
                <a:latin typeface="Arial"/>
                <a:ea typeface="Arial"/>
                <a:cs typeface="Arial"/>
                <a:sym typeface="Arial"/>
              </a:rPr>
              <a:t>USER_DEFINED_PCF</a:t>
            </a:r>
          </a:p>
          <a:p>
            <a:pPr marL="742950" marR="0" lvl="1" indent="-285750" algn="l" rtl="0">
              <a:spcBef>
                <a:spcPts val="400"/>
              </a:spcBef>
              <a:spcAft>
                <a:spcPts val="0"/>
              </a:spcAft>
              <a:buClr>
                <a:srgbClr val="A2D7FF"/>
              </a:buClr>
              <a:buSzPct val="100000"/>
              <a:buFont typeface="Arial"/>
              <a:buChar char="•"/>
            </a:pPr>
            <a:r>
              <a:rPr lang="x-none" sz="2000" b="0" i="0" u="none" strike="noStrike" cap="none" baseline="0">
                <a:solidFill>
                  <a:srgbClr val="F8F8F8"/>
                </a:solidFill>
                <a:latin typeface="Arial"/>
                <a:ea typeface="Arial"/>
                <a:cs typeface="Arial"/>
                <a:sym typeface="Arial"/>
              </a:rPr>
              <a:t>Specify each product in config file instead of letting dependencies determine what should run.  Avoids letting products run without the user knowing about it and forces them to be aware of the settings for the product.  </a:t>
            </a:r>
          </a:p>
          <a:p>
            <a:pPr lvl="2" indent="-285750">
              <a:spcBef>
                <a:spcPts val="400"/>
              </a:spcBef>
              <a:buClr>
                <a:srgbClr val="A2D7FF"/>
              </a:buClr>
              <a:buSzPct val="100000"/>
            </a:pPr>
            <a:r>
              <a:rPr lang="en-US" sz="2000" dirty="0" err="1" smtClean="0"/>
              <a:t>e</a:t>
            </a:r>
            <a:r>
              <a:rPr lang="en-US" sz="2000" b="0" i="0" u="none" strike="noStrike" cap="none" baseline="0" dirty="0" err="1" smtClean="0">
                <a:solidFill>
                  <a:srgbClr val="F8F8F8"/>
                </a:solidFill>
                <a:latin typeface="Arial"/>
                <a:ea typeface="Arial"/>
                <a:cs typeface="Arial"/>
                <a:sym typeface="Arial"/>
              </a:rPr>
              <a:t>.g</a:t>
            </a:r>
            <a:r>
              <a:rPr lang="x-none" sz="2000" b="0" i="0" u="none" strike="noStrike" cap="none" baseline="0" smtClean="0">
                <a:solidFill>
                  <a:srgbClr val="F8F8F8"/>
                </a:solidFill>
                <a:latin typeface="Arial"/>
                <a:ea typeface="Arial"/>
                <a:cs typeface="Arial"/>
                <a:sym typeface="Arial"/>
              </a:rPr>
              <a:t>.  </a:t>
            </a:r>
            <a:r>
              <a:rPr lang="x-none" sz="2000" b="0" i="0" u="none" strike="noStrike" cap="none" baseline="0">
                <a:solidFill>
                  <a:srgbClr val="F8F8F8"/>
                </a:solidFill>
                <a:latin typeface="Arial"/>
                <a:ea typeface="Arial"/>
                <a:cs typeface="Arial"/>
                <a:sym typeface="Arial"/>
              </a:rPr>
              <a:t>Trying to run AWG_CLOUD_PHASE would fail if AWG_CLOUD_MASK is not specified in the config file because cloud phase depends on the cloud mask.</a:t>
            </a:r>
          </a:p>
          <a:p>
            <a:endParaRPr dirty="0"/>
          </a:p>
        </p:txBody>
      </p:sp>
      <p:sp>
        <p:nvSpPr>
          <p:cNvPr id="510" name="Shape 510"/>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525" name="Shape 525"/>
          <p:cNvSpPr txBox="1">
            <a:spLocks noGrp="1"/>
          </p:cNvSpPr>
          <p:nvPr>
            <p:ph type="title"/>
          </p:nvPr>
        </p:nvSpPr>
        <p:spPr>
          <a:xfrm>
            <a:off x="990601" y="289099"/>
            <a:ext cx="7848599" cy="930101"/>
          </a:xfrm>
          <a:prstGeom prst="rect">
            <a:avLst/>
          </a:prstGeom>
          <a:noFill/>
          <a:ln>
            <a:noFill/>
          </a:ln>
        </p:spPr>
        <p:txBody>
          <a:bodyPr lIns="92075" tIns="46025" rIns="92075" bIns="46025" anchor="ctr" anchorCtr="0">
            <a:spAutoFit/>
          </a:bodyPr>
          <a:lstStyle/>
          <a:p>
            <a:r>
              <a:rPr lang="x-none" sz="3200" smtClean="0"/>
              <a:t>DEPENDENCY_INFO_LOCATION</a:t>
            </a:r>
            <a:r>
              <a:rPr lang="en-US" sz="3200" dirty="0" smtClean="0"/>
              <a:t> options in the </a:t>
            </a:r>
            <a:r>
              <a:rPr lang="en-US" sz="3200" dirty="0" err="1" smtClean="0"/>
              <a:t>Config</a:t>
            </a:r>
            <a:endParaRPr sz="3200" dirty="0"/>
          </a:p>
        </p:txBody>
      </p:sp>
      <p:sp>
        <p:nvSpPr>
          <p:cNvPr id="526" name="Shape 526"/>
          <p:cNvSpPr txBox="1">
            <a:spLocks noGrp="1"/>
          </p:cNvSpPr>
          <p:nvPr>
            <p:ph type="body" idx="1"/>
          </p:nvPr>
        </p:nvSpPr>
        <p:spPr>
          <a:xfrm>
            <a:off x="609600" y="1890672"/>
            <a:ext cx="7848599" cy="4571098"/>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x-none" sz="2400" b="0" i="0" u="none" strike="noStrike" cap="none" baseline="0">
                <a:solidFill>
                  <a:srgbClr val="F8F8F8"/>
                </a:solidFill>
                <a:latin typeface="Arial"/>
                <a:ea typeface="Arial"/>
                <a:cs typeface="Arial"/>
                <a:sym typeface="Arial"/>
              </a:rPr>
              <a:t>ALLOW_IN_MAIN</a:t>
            </a:r>
          </a:p>
          <a:p>
            <a:pPr marL="742950" marR="0" lvl="1" indent="-285750" algn="l" rtl="0">
              <a:spcBef>
                <a:spcPts val="480"/>
              </a:spcBef>
              <a:spcAft>
                <a:spcPts val="0"/>
              </a:spcAft>
              <a:buClr>
                <a:srgbClr val="A2D7FF"/>
              </a:buClr>
              <a:buSzPct val="100694"/>
              <a:buFont typeface="Arial"/>
              <a:buChar char="•"/>
            </a:pPr>
            <a:r>
              <a:rPr lang="x-none" sz="2000" b="0" i="0" u="none" strike="noStrike" cap="none" baseline="0">
                <a:solidFill>
                  <a:srgbClr val="F8F8F8"/>
                </a:solidFill>
                <a:latin typeface="Arial"/>
                <a:ea typeface="Arial"/>
                <a:cs typeface="Arial"/>
                <a:sym typeface="Arial"/>
              </a:rPr>
              <a:t>Allow dependency types to be completed by items found in the config </a:t>
            </a:r>
            <a:r>
              <a:rPr lang="x-none" sz="2000" b="0" i="0" u="none" strike="noStrike" cap="none" baseline="0" smtClean="0">
                <a:solidFill>
                  <a:srgbClr val="F8F8F8"/>
                </a:solidFill>
                <a:latin typeface="Arial"/>
                <a:ea typeface="Arial"/>
                <a:cs typeface="Arial"/>
                <a:sym typeface="Arial"/>
              </a:rPr>
              <a:t>file</a:t>
            </a:r>
            <a:r>
              <a:rPr lang="en-US" sz="2000" b="0" i="0" u="none" strike="noStrike" cap="none" baseline="0" dirty="0" smtClean="0">
                <a:solidFill>
                  <a:srgbClr val="F8F8F8"/>
                </a:solidFill>
                <a:latin typeface="Arial"/>
                <a:ea typeface="Arial"/>
                <a:cs typeface="Arial"/>
                <a:sym typeface="Arial"/>
              </a:rPr>
              <a:t>.</a:t>
            </a:r>
            <a:endParaRPr lang="x-none" sz="2000" b="0" i="0" u="none" strike="noStrike" cap="none" baseline="0">
              <a:solidFill>
                <a:srgbClr val="F8F8F8"/>
              </a:solidFill>
              <a:latin typeface="Arial"/>
              <a:ea typeface="Arial"/>
              <a:cs typeface="Arial"/>
              <a:sym typeface="Arial"/>
            </a:endParaRPr>
          </a:p>
          <a:p>
            <a:pPr marL="742950" marR="0" lvl="1" indent="-285750" algn="l" rtl="0">
              <a:spcBef>
                <a:spcPts val="480"/>
              </a:spcBef>
              <a:spcAft>
                <a:spcPts val="0"/>
              </a:spcAft>
              <a:buClr>
                <a:srgbClr val="A2D7FF"/>
              </a:buClr>
              <a:buSzPct val="100694"/>
              <a:buFont typeface="Arial"/>
              <a:buChar char="•"/>
            </a:pPr>
            <a:r>
              <a:rPr lang="en-US" sz="2000" dirty="0" err="1" smtClean="0"/>
              <a:t>e.g</a:t>
            </a:r>
            <a:r>
              <a:rPr lang="x-none" sz="2000" b="0" i="0" u="none" strike="noStrike" cap="none" baseline="0" smtClean="0">
                <a:solidFill>
                  <a:srgbClr val="F8F8F8"/>
                </a:solidFill>
                <a:latin typeface="Arial"/>
                <a:ea typeface="Arial"/>
                <a:cs typeface="Arial"/>
                <a:sym typeface="Arial"/>
              </a:rPr>
              <a:t>. </a:t>
            </a:r>
            <a:r>
              <a:rPr lang="en-US" sz="2000" b="0" i="0" u="none" strike="noStrike" cap="none" baseline="0" dirty="0" smtClean="0">
                <a:solidFill>
                  <a:srgbClr val="F8F8F8"/>
                </a:solidFill>
                <a:latin typeface="Arial"/>
                <a:ea typeface="Arial"/>
                <a:cs typeface="Arial"/>
                <a:sym typeface="Arial"/>
              </a:rPr>
              <a:t>The </a:t>
            </a:r>
            <a:r>
              <a:rPr lang="x-none" sz="2000" b="0" i="0" u="none" strike="noStrike" cap="none" baseline="0" smtClean="0">
                <a:solidFill>
                  <a:srgbClr val="F8F8F8"/>
                </a:solidFill>
                <a:latin typeface="Arial"/>
                <a:ea typeface="Arial"/>
                <a:cs typeface="Arial"/>
                <a:sym typeface="Arial"/>
              </a:rPr>
              <a:t>Default </a:t>
            </a:r>
            <a:r>
              <a:rPr lang="en-US" sz="2000" b="0" i="0" u="none" strike="noStrike" cap="none" baseline="0" dirty="0" smtClean="0">
                <a:solidFill>
                  <a:srgbClr val="F8F8F8"/>
                </a:solidFill>
                <a:latin typeface="Arial"/>
                <a:ea typeface="Arial"/>
                <a:cs typeface="Arial"/>
                <a:sym typeface="Arial"/>
              </a:rPr>
              <a:t>PCF for </a:t>
            </a:r>
            <a:r>
              <a:rPr lang="x-none" sz="2000" b="0" i="0" u="none" strike="noStrike" cap="none" baseline="0" smtClean="0">
                <a:solidFill>
                  <a:srgbClr val="F8F8F8"/>
                </a:solidFill>
                <a:latin typeface="Arial"/>
                <a:ea typeface="Arial"/>
                <a:cs typeface="Arial"/>
                <a:sym typeface="Arial"/>
              </a:rPr>
              <a:t>AWG_CLOUD_MASK </a:t>
            </a:r>
            <a:r>
              <a:rPr lang="x-none" sz="2000" b="0" i="0" u="none" strike="noStrike" cap="none" baseline="0">
                <a:solidFill>
                  <a:srgbClr val="F8F8F8"/>
                </a:solidFill>
                <a:latin typeface="Arial"/>
                <a:ea typeface="Arial"/>
                <a:cs typeface="Arial"/>
                <a:sym typeface="Arial"/>
              </a:rPr>
              <a:t>has:</a:t>
            </a:r>
          </a:p>
          <a:p>
            <a:pPr marL="742950" marR="0" lvl="1" indent="-285750" algn="l" rtl="0">
              <a:spcBef>
                <a:spcPts val="480"/>
              </a:spcBef>
              <a:spcAft>
                <a:spcPts val="0"/>
              </a:spcAft>
              <a:buClr>
                <a:srgbClr val="A2D7FF"/>
              </a:buClr>
              <a:buSzPct val="25000"/>
              <a:buFont typeface="Arial"/>
              <a:buNone/>
            </a:pPr>
            <a:r>
              <a:rPr lang="x-none" sz="2000" b="0" i="0" u="none" strike="noStrike" cap="none" baseline="0">
                <a:solidFill>
                  <a:srgbClr val="F8F8F8"/>
                </a:solidFill>
                <a:latin typeface="Arial"/>
                <a:ea typeface="Arial"/>
                <a:cs typeface="Arial"/>
                <a:sym typeface="Arial"/>
              </a:rPr>
              <a:t> </a:t>
            </a:r>
            <a:r>
              <a:rPr lang="en-US" sz="2000" b="0" i="0" u="none" strike="noStrike" cap="none" baseline="0" dirty="0" smtClean="0">
                <a:solidFill>
                  <a:srgbClr val="F8F8F8"/>
                </a:solidFill>
                <a:latin typeface="Arial"/>
                <a:ea typeface="Arial"/>
                <a:cs typeface="Arial"/>
                <a:sym typeface="Arial"/>
              </a:rPr>
              <a:t>			</a:t>
            </a:r>
            <a:r>
              <a:rPr lang="x-none" sz="2000" b="0" i="0" u="none" strike="noStrike" cap="none" baseline="0" smtClean="0">
                <a:solidFill>
                  <a:srgbClr val="F8F8F8"/>
                </a:solidFill>
                <a:latin typeface="Arial"/>
                <a:ea typeface="Arial"/>
                <a:cs typeface="Arial"/>
                <a:sym typeface="Arial"/>
              </a:rPr>
              <a:t>NWP_DATA:</a:t>
            </a:r>
            <a:endParaRPr lang="en-US" sz="2000" b="0" i="0" u="none" strike="noStrike" cap="none" baseline="0" dirty="0" smtClean="0">
              <a:solidFill>
                <a:srgbClr val="F8F8F8"/>
              </a:solidFill>
              <a:latin typeface="Arial"/>
              <a:ea typeface="Arial"/>
              <a:cs typeface="Arial"/>
              <a:sym typeface="Arial"/>
            </a:endParaRPr>
          </a:p>
          <a:p>
            <a:pPr marL="742950" marR="0" lvl="1" indent="-285750" algn="l" rtl="0">
              <a:spcBef>
                <a:spcPts val="480"/>
              </a:spcBef>
              <a:spcAft>
                <a:spcPts val="0"/>
              </a:spcAft>
              <a:buClr>
                <a:srgbClr val="A2D7FF"/>
              </a:buClr>
              <a:buSzPct val="25000"/>
              <a:buFont typeface="Arial"/>
              <a:buNone/>
            </a:pPr>
            <a:endParaRPr lang="en-US" sz="2000" b="0" i="0" u="none" strike="noStrike" cap="none" baseline="0" dirty="0" smtClean="0">
              <a:solidFill>
                <a:srgbClr val="F8F8F8"/>
              </a:solidFill>
              <a:latin typeface="Arial"/>
              <a:ea typeface="Arial"/>
              <a:cs typeface="Arial"/>
              <a:sym typeface="Arial"/>
            </a:endParaRPr>
          </a:p>
          <a:p>
            <a:pPr marL="742950" marR="0" lvl="1" indent="-285750" algn="l" rtl="0">
              <a:spcBef>
                <a:spcPts val="480"/>
              </a:spcBef>
              <a:spcAft>
                <a:spcPts val="0"/>
              </a:spcAft>
              <a:buClr>
                <a:srgbClr val="A2D7FF"/>
              </a:buClr>
              <a:buSzPct val="25000"/>
              <a:buFont typeface="Arial"/>
              <a:buNone/>
            </a:pPr>
            <a:r>
              <a:rPr lang="en-US" sz="2000" dirty="0" smtClean="0"/>
              <a:t>	So the framework will look to the </a:t>
            </a:r>
            <a:r>
              <a:rPr lang="en-US" sz="2000" dirty="0" err="1" smtClean="0"/>
              <a:t>config</a:t>
            </a:r>
            <a:r>
              <a:rPr lang="en-US" sz="2000" dirty="0" smtClean="0"/>
              <a:t> to find what to use as NWP_DATA.</a:t>
            </a:r>
            <a:endParaRPr lang="x-none" sz="2000" b="0" i="0" u="none" strike="noStrike" cap="none" baseline="0">
              <a:solidFill>
                <a:srgbClr val="F8F8F8"/>
              </a:solidFill>
              <a:latin typeface="Arial"/>
              <a:ea typeface="Arial"/>
              <a:cs typeface="Arial"/>
              <a:sym typeface="Arial"/>
            </a:endParaRPr>
          </a:p>
          <a:p>
            <a:endParaRPr dirty="0"/>
          </a:p>
          <a:p>
            <a:pPr marL="342900" marR="0" lvl="0" indent="-342900" algn="l" rtl="0">
              <a:spcBef>
                <a:spcPts val="560"/>
              </a:spcBef>
              <a:spcAft>
                <a:spcPts val="0"/>
              </a:spcAft>
              <a:buClr>
                <a:srgbClr val="FAFD00"/>
              </a:buClr>
              <a:buSzPct val="101190"/>
              <a:buFont typeface="Arial"/>
              <a:buChar char="•"/>
            </a:pPr>
            <a:r>
              <a:rPr lang="x-none" sz="2400" b="0" i="0" u="none" strike="noStrike" cap="none" baseline="0">
                <a:solidFill>
                  <a:srgbClr val="F8F8F8"/>
                </a:solidFill>
                <a:latin typeface="Arial"/>
                <a:ea typeface="Arial"/>
                <a:cs typeface="Arial"/>
                <a:sym typeface="Arial"/>
              </a:rPr>
              <a:t>PCF_ONLY</a:t>
            </a:r>
          </a:p>
          <a:p>
            <a:pPr marL="742950" marR="0" lvl="1" indent="-285750" algn="l" rtl="0">
              <a:spcBef>
                <a:spcPts val="480"/>
              </a:spcBef>
              <a:spcAft>
                <a:spcPts val="0"/>
              </a:spcAft>
              <a:buClr>
                <a:srgbClr val="A2D7FF"/>
              </a:buClr>
              <a:buSzPct val="100694"/>
              <a:buFont typeface="Arial"/>
              <a:buChar char="•"/>
            </a:pPr>
            <a:r>
              <a:rPr lang="x-none" sz="2000" b="0" i="0" u="none" strike="noStrike" cap="none" baseline="0">
                <a:solidFill>
                  <a:srgbClr val="F8F8F8"/>
                </a:solidFill>
                <a:latin typeface="Arial"/>
                <a:ea typeface="Arial"/>
                <a:cs typeface="Arial"/>
                <a:sym typeface="Arial"/>
              </a:rPr>
              <a:t>All dependency types in a PCF must have an accompanying PCF ID to fulfill that requirement specified in the PCF </a:t>
            </a:r>
            <a:r>
              <a:rPr lang="x-none" sz="2000" b="0" i="0" u="none" strike="noStrike" cap="none" baseline="0" smtClean="0">
                <a:solidFill>
                  <a:srgbClr val="F8F8F8"/>
                </a:solidFill>
                <a:latin typeface="Arial"/>
                <a:ea typeface="Arial"/>
                <a:cs typeface="Arial"/>
                <a:sym typeface="Arial"/>
              </a:rPr>
              <a:t>file</a:t>
            </a:r>
            <a:r>
              <a:rPr lang="en-US" sz="2000" b="0" i="0" u="none" strike="noStrike" cap="none" baseline="0" dirty="0" smtClean="0">
                <a:solidFill>
                  <a:srgbClr val="F8F8F8"/>
                </a:solidFill>
                <a:latin typeface="Arial"/>
                <a:ea typeface="Arial"/>
                <a:cs typeface="Arial"/>
                <a:sym typeface="Arial"/>
              </a:rPr>
              <a:t>.</a:t>
            </a:r>
            <a:endParaRPr lang="x-none" sz="2000" b="0" i="0" u="none" strike="noStrike" cap="none" baseline="0">
              <a:solidFill>
                <a:srgbClr val="F8F8F8"/>
              </a:solidFill>
              <a:latin typeface="Arial"/>
              <a:ea typeface="Arial"/>
              <a:cs typeface="Arial"/>
              <a:sym typeface="Arial"/>
            </a:endParaRPr>
          </a:p>
        </p:txBody>
      </p:sp>
      <p:sp>
        <p:nvSpPr>
          <p:cNvPr id="527" name="Shape 527"/>
          <p:cNvSpPr txBox="1">
            <a:spLocks noGrp="1"/>
          </p:cNvSpPr>
          <p:nvPr>
            <p:ph type="sldNum" idx="12"/>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6" name="Shape 526"/>
          <p:cNvSpPr txBox="1">
            <a:spLocks noGrp="1"/>
          </p:cNvSpPr>
          <p:nvPr>
            <p:ph type="body" idx="1"/>
          </p:nvPr>
        </p:nvSpPr>
        <p:spPr>
          <a:xfrm>
            <a:off x="609600" y="1890672"/>
            <a:ext cx="7848599" cy="4265886"/>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en-US" sz="2400" b="0" i="0" u="none" strike="noStrike" cap="none" baseline="0" dirty="0" smtClean="0">
                <a:solidFill>
                  <a:srgbClr val="F8F8F8"/>
                </a:solidFill>
                <a:latin typeface="Arial"/>
                <a:ea typeface="Arial"/>
                <a:cs typeface="Arial"/>
                <a:sym typeface="Arial"/>
              </a:rPr>
              <a:t>You can also link a PCF_ID to a data file and a PCF</a:t>
            </a:r>
            <a:r>
              <a:rPr lang="en-US" sz="2400" b="0" i="0" u="none" strike="noStrike" cap="none" dirty="0" smtClean="0">
                <a:solidFill>
                  <a:srgbClr val="F8F8F8"/>
                </a:solidFill>
                <a:latin typeface="Arial"/>
                <a:ea typeface="Arial"/>
                <a:cs typeface="Arial"/>
                <a:sym typeface="Arial"/>
              </a:rPr>
              <a:t> by concatenating the string with a `+` sign.</a:t>
            </a:r>
            <a:endParaRPr lang="x-none" sz="2400" b="0" i="0" u="none" strike="noStrike" cap="none" baseline="0">
              <a:solidFill>
                <a:srgbClr val="F8F8F8"/>
              </a:solidFill>
              <a:latin typeface="Arial"/>
              <a:ea typeface="Arial"/>
              <a:cs typeface="Arial"/>
              <a:sym typeface="Arial"/>
            </a:endParaRPr>
          </a:p>
          <a:p>
            <a:pPr lvl="1" indent="-285750">
              <a:buSzPct val="100694"/>
            </a:pPr>
            <a:r>
              <a:rPr lang="en-US" sz="2000" dirty="0" smtClean="0"/>
              <a:t>e.g. </a:t>
            </a:r>
          </a:p>
          <a:p>
            <a:pPr lvl="1" indent="-285750">
              <a:buSzPct val="100694"/>
              <a:buNone/>
            </a:pPr>
            <a:r>
              <a:rPr lang="en-US" sz="2000" dirty="0" smtClean="0"/>
              <a:t>	</a:t>
            </a:r>
          </a:p>
          <a:p>
            <a:pPr lvl="1" indent="-285750">
              <a:buSzPct val="100694"/>
              <a:buNone/>
            </a:pPr>
            <a:endParaRPr lang="en-US" sz="2000" b="0" i="0" u="none" strike="noStrike" cap="none" baseline="0" dirty="0" smtClean="0">
              <a:solidFill>
                <a:schemeClr val="tx2">
                  <a:lumMod val="20000"/>
                  <a:lumOff val="80000"/>
                </a:schemeClr>
              </a:solidFill>
              <a:latin typeface="+mn-lt"/>
              <a:ea typeface="Arial"/>
              <a:cs typeface="Arial"/>
              <a:sym typeface="Arial"/>
            </a:endParaRPr>
          </a:p>
          <a:p>
            <a:pPr lvl="1" indent="-285750">
              <a:buSzPct val="100694"/>
              <a:buNone/>
            </a:pPr>
            <a:endParaRPr lang="en-US" sz="2000" dirty="0" smtClean="0">
              <a:solidFill>
                <a:schemeClr val="tx2">
                  <a:lumMod val="20000"/>
                  <a:lumOff val="80000"/>
                </a:schemeClr>
              </a:solidFill>
              <a:latin typeface="+mn-lt"/>
            </a:endParaRPr>
          </a:p>
          <a:p>
            <a:pPr lvl="1" indent="-285750">
              <a:buSzPct val="100694"/>
              <a:buNone/>
            </a:pPr>
            <a:endParaRPr lang="en-US" sz="2000" b="0" i="0" u="none" strike="noStrike" cap="none" baseline="0" dirty="0" smtClean="0">
              <a:solidFill>
                <a:schemeClr val="tx2">
                  <a:lumMod val="20000"/>
                  <a:lumOff val="80000"/>
                </a:schemeClr>
              </a:solidFill>
              <a:latin typeface="+mn-lt"/>
              <a:ea typeface="Arial"/>
              <a:cs typeface="Arial"/>
              <a:sym typeface="Arial"/>
            </a:endParaRPr>
          </a:p>
          <a:p>
            <a:pPr lvl="1" indent="-285750">
              <a:buSzPct val="100694"/>
              <a:buNone/>
            </a:pPr>
            <a:endParaRPr lang="en-US" sz="2000" b="0" i="0" u="none" strike="noStrike" cap="none" baseline="0" dirty="0" smtClean="0">
              <a:solidFill>
                <a:schemeClr val="tx2">
                  <a:lumMod val="20000"/>
                  <a:lumOff val="80000"/>
                </a:schemeClr>
              </a:solidFill>
              <a:latin typeface="+mn-lt"/>
              <a:ea typeface="Arial"/>
              <a:cs typeface="Arial"/>
              <a:sym typeface="Arial"/>
            </a:endParaRPr>
          </a:p>
          <a:p>
            <a:pPr lvl="0" indent="-342900">
              <a:buSzPct val="101190"/>
            </a:pPr>
            <a:r>
              <a:rPr lang="en-US" sz="2400" dirty="0" smtClean="0"/>
              <a:t>Change parameters to match the data you are using.</a:t>
            </a:r>
          </a:p>
          <a:p>
            <a:pPr lvl="1" indent="-342900">
              <a:spcBef>
                <a:spcPts val="560"/>
              </a:spcBef>
              <a:buClr>
                <a:srgbClr val="FAFD00"/>
              </a:buClr>
              <a:buSzPct val="101190"/>
            </a:pPr>
            <a:r>
              <a:rPr lang="en-US" sz="2000" dirty="0" smtClean="0"/>
              <a:t>e.g. </a:t>
            </a:r>
            <a:r>
              <a:rPr lang="en-US" sz="2000" dirty="0" err="1" smtClean="0"/>
              <a:t>MaxSatZenAngle</a:t>
            </a:r>
            <a:r>
              <a:rPr lang="en-US" sz="2000" dirty="0" smtClean="0"/>
              <a:t> = 80 instead of 120.</a:t>
            </a:r>
          </a:p>
          <a:p>
            <a:pPr lvl="1" indent="-285750">
              <a:buSzPct val="100694"/>
              <a:buNone/>
            </a:pPr>
            <a:endParaRPr lang="x-none" sz="2000" b="0" i="0" u="none" strike="noStrike" cap="none" baseline="0">
              <a:solidFill>
                <a:schemeClr val="tx2">
                  <a:lumMod val="20000"/>
                  <a:lumOff val="80000"/>
                </a:schemeClr>
              </a:solidFill>
              <a:latin typeface="+mn-lt"/>
              <a:ea typeface="Arial"/>
              <a:cs typeface="Arial"/>
              <a:sym typeface="Arial"/>
            </a:endParaRPr>
          </a:p>
        </p:txBody>
      </p:sp>
      <p:sp>
        <p:nvSpPr>
          <p:cNvPr id="6" name="Shape 545"/>
          <p:cNvSpPr txBox="1">
            <a:spLocks/>
          </p:cNvSpPr>
          <p:nvPr/>
        </p:nvSpPr>
        <p:spPr>
          <a:xfrm>
            <a:off x="2057400" y="2843219"/>
            <a:ext cx="6096000" cy="1728781"/>
          </a:xfrm>
          <a:prstGeom prst="rect">
            <a:avLst/>
          </a:prstGeom>
          <a:solidFill>
            <a:srgbClr val="FFFFFF"/>
          </a:solidFill>
          <a:ln>
            <a:noFill/>
          </a:ln>
        </p:spPr>
        <p:txBody>
          <a:bodyPr wrap="square" lIns="92075" tIns="46025" rIns="92075" bIns="46025" anchor="t" anchorCtr="0">
            <a:spAutoFit/>
          </a:bodyPr>
          <a:lstStyle/>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1200" b="0" i="0" u="none" strike="noStrike" kern="0" cap="none" spc="0" normalizeH="0" baseline="0" noProof="0" dirty="0" smtClean="0">
                <a:ln>
                  <a:noFill/>
                </a:ln>
                <a:solidFill>
                  <a:schemeClr val="dk1"/>
                </a:solidFill>
                <a:effectLst/>
                <a:uLnTx/>
                <a:uFillTx/>
                <a:latin typeface="Courier New" pitchFamily="49" charset="0"/>
                <a:ea typeface="Courier New"/>
                <a:cs typeface="Courier New" pitchFamily="49" charset="0"/>
                <a:sym typeface="Courier New"/>
              </a:rPr>
              <a:t>RUN:</a:t>
            </a:r>
          </a:p>
          <a:p>
            <a:pPr marL="342900" marR="0" lvl="0" indent="-234950" algn="l" defTabSz="914400" rtl="0" eaLnBrk="1" fontAlgn="auto" latinLnBrk="0" hangingPunct="1">
              <a:lnSpc>
                <a:spcPct val="100000"/>
              </a:lnSpc>
              <a:spcBef>
                <a:spcPts val="560"/>
              </a:spcBef>
              <a:spcAft>
                <a:spcPts val="0"/>
              </a:spcAft>
              <a:buClr>
                <a:srgbClr val="FAFD00"/>
              </a:buClr>
              <a:buSzTx/>
              <a:buFont typeface="Arial"/>
              <a:buChar char="•"/>
              <a:tabLst/>
              <a:defRPr/>
            </a:pPr>
            <a:endParaRPr kumimoji="0" lang="en-US" sz="1200" b="0" i="0" u="none" strike="noStrike" kern="0" cap="none" spc="0" normalizeH="0" baseline="0" noProof="0" dirty="0" smtClean="0">
              <a:ln>
                <a:noFill/>
              </a:ln>
              <a:solidFill>
                <a:srgbClr val="F8F8F8"/>
              </a:solidFill>
              <a:effectLst/>
              <a:uLnTx/>
              <a:uFillTx/>
              <a:latin typeface="Courier New" pitchFamily="49" charset="0"/>
              <a:cs typeface="Courier New" pitchFamily="49" charset="0"/>
              <a:sym typeface="Arial"/>
            </a:endParaRP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1200" b="0" i="0" u="none" strike="noStrike" kern="0" cap="none" spc="0" normalizeH="0" baseline="0" noProof="0" dirty="0" smtClean="0">
                <a:ln>
                  <a:noFill/>
                </a:ln>
                <a:solidFill>
                  <a:schemeClr val="dk1"/>
                </a:solidFill>
                <a:effectLst/>
                <a:uLnTx/>
                <a:uFillTx/>
                <a:latin typeface="Courier New" pitchFamily="49" charset="0"/>
                <a:ea typeface="Courier New"/>
                <a:cs typeface="Courier New" pitchFamily="49" charset="0"/>
                <a:sym typeface="Courier New"/>
              </a:rPr>
              <a:t>#</a:t>
            </a: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1200" b="0" i="0" u="none" strike="noStrike" kern="0" cap="none" spc="0" normalizeH="0" baseline="0" noProof="0" dirty="0" smtClean="0">
                <a:ln>
                  <a:noFill/>
                </a:ln>
                <a:solidFill>
                  <a:schemeClr val="dk1"/>
                </a:solidFill>
                <a:effectLst/>
                <a:uLnTx/>
                <a:uFillTx/>
                <a:latin typeface="Courier New" pitchFamily="49" charset="0"/>
                <a:ea typeface="Courier New"/>
                <a:cs typeface="Courier New" pitchFamily="49" charset="0"/>
                <a:sym typeface="Courier New"/>
              </a:rPr>
              <a:t># For satellite data, specify actual data file instead of </a:t>
            </a:r>
            <a:r>
              <a:rPr kumimoji="0" lang="en-US" sz="1200" b="0" i="0" u="none" strike="noStrike" kern="0" cap="none" spc="0" normalizeH="0" baseline="0" noProof="0" dirty="0" err="1" smtClean="0">
                <a:ln>
                  <a:noFill/>
                </a:ln>
                <a:solidFill>
                  <a:schemeClr val="dk1"/>
                </a:solidFill>
                <a:effectLst/>
                <a:uLnTx/>
                <a:uFillTx/>
                <a:latin typeface="Courier New" pitchFamily="49" charset="0"/>
                <a:ea typeface="Courier New"/>
                <a:cs typeface="Courier New" pitchFamily="49" charset="0"/>
                <a:sym typeface="Courier New"/>
              </a:rPr>
              <a:t>pcf</a:t>
            </a:r>
            <a:endParaRPr kumimoji="0" lang="en-US" sz="1200" b="0" i="0" u="none" strike="noStrike" kern="0" cap="none" spc="0" normalizeH="0" baseline="0" noProof="0" dirty="0" smtClean="0">
              <a:ln>
                <a:noFill/>
              </a:ln>
              <a:solidFill>
                <a:schemeClr val="dk1"/>
              </a:solidFill>
              <a:effectLst/>
              <a:uLnTx/>
              <a:uFillTx/>
              <a:latin typeface="Courier New" pitchFamily="49" charset="0"/>
              <a:ea typeface="Courier New"/>
              <a:cs typeface="Courier New" pitchFamily="49" charset="0"/>
              <a:sym typeface="Courier New"/>
            </a:endParaRP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1200" b="0" i="0" u="none" strike="noStrike" kern="0" cap="none" spc="0" normalizeH="0" baseline="0" noProof="0" dirty="0" smtClean="0">
                <a:ln>
                  <a:noFill/>
                </a:ln>
                <a:solidFill>
                  <a:schemeClr val="dk1"/>
                </a:solidFill>
                <a:effectLst/>
                <a:uLnTx/>
                <a:uFillTx/>
                <a:latin typeface="Courier New" pitchFamily="49" charset="0"/>
                <a:ea typeface="Courier New"/>
                <a:cs typeface="Courier New" pitchFamily="49" charset="0"/>
                <a:sym typeface="Courier New"/>
              </a:rPr>
              <a:t>#</a:t>
            </a: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1200" b="0" i="0" u="none" strike="noStrike" kern="0" cap="none" spc="0" normalizeH="0" baseline="0" noProof="0" dirty="0" smtClean="0">
                <a:ln>
                  <a:noFill/>
                </a:ln>
                <a:solidFill>
                  <a:schemeClr val="dk1"/>
                </a:solidFill>
                <a:effectLst/>
                <a:uLnTx/>
                <a:uFillTx/>
                <a:latin typeface="Courier New" pitchFamily="49" charset="0"/>
                <a:ea typeface="Courier New"/>
                <a:cs typeface="Courier New" pitchFamily="49" charset="0"/>
                <a:sym typeface="Courier New"/>
              </a:rPr>
              <a:t>SATELLITE_DATA:</a:t>
            </a:r>
          </a:p>
          <a:p>
            <a:pPr marL="342900" marR="0" lvl="0" indent="-342900" algn="l" defTabSz="914400" rtl="0" eaLnBrk="1" fontAlgn="auto" latinLnBrk="0" hangingPunct="1">
              <a:lnSpc>
                <a:spcPct val="80000"/>
              </a:lnSpc>
              <a:spcBef>
                <a:spcPts val="320"/>
              </a:spcBef>
              <a:spcAft>
                <a:spcPts val="0"/>
              </a:spcAft>
              <a:buClr>
                <a:srgbClr val="FAFD00"/>
              </a:buClr>
              <a:buSzPct val="25000"/>
              <a:buFont typeface="Courier New"/>
              <a:buNone/>
              <a:tabLst/>
              <a:defRPr/>
            </a:pPr>
            <a:r>
              <a:rPr kumimoji="0" lang="en-US" sz="1200" b="0" i="0" u="none" strike="noStrike" kern="0" cap="none" spc="0" normalizeH="0" baseline="0" noProof="0" dirty="0" smtClean="0">
                <a:ln>
                  <a:noFill/>
                </a:ln>
                <a:solidFill>
                  <a:schemeClr val="dk1"/>
                </a:solidFill>
                <a:effectLst/>
                <a:uLnTx/>
                <a:uFillTx/>
                <a:latin typeface="Courier New" pitchFamily="49" charset="0"/>
                <a:ea typeface="Courier New"/>
                <a:cs typeface="Courier New" pitchFamily="49" charset="0"/>
                <a:sym typeface="Courier New"/>
              </a:rPr>
              <a:t>MSG8_SEVIRI_FD = /path/to/</a:t>
            </a:r>
            <a:r>
              <a:rPr kumimoji="0" lang="en-US" sz="1200" b="0" i="0" u="none" strike="noStrike" kern="0" cap="none" spc="0" normalizeH="0" baseline="0" noProof="0" dirty="0" err="1" smtClean="0">
                <a:ln>
                  <a:noFill/>
                </a:ln>
                <a:solidFill>
                  <a:schemeClr val="dk1"/>
                </a:solidFill>
                <a:effectLst/>
                <a:uLnTx/>
                <a:uFillTx/>
                <a:latin typeface="Courier New" pitchFamily="49" charset="0"/>
                <a:ea typeface="Courier New"/>
                <a:cs typeface="Courier New" pitchFamily="49" charset="0"/>
                <a:sym typeface="Courier New"/>
              </a:rPr>
              <a:t>sat_data</a:t>
            </a:r>
            <a:r>
              <a:rPr kumimoji="0" lang="en-US" sz="1200" b="0" i="0" u="none" strike="noStrike" kern="0" cap="none" spc="0" normalizeH="0" baseline="0" noProof="0" dirty="0" smtClean="0">
                <a:ln>
                  <a:noFill/>
                </a:ln>
                <a:solidFill>
                  <a:schemeClr val="dk1"/>
                </a:solidFill>
                <a:effectLst/>
                <a:uLnTx/>
                <a:uFillTx/>
                <a:latin typeface="Courier New" pitchFamily="49" charset="0"/>
                <a:ea typeface="Courier New"/>
                <a:cs typeface="Courier New" pitchFamily="49" charset="0"/>
                <a:sym typeface="Courier New"/>
              </a:rPr>
              <a:t>/</a:t>
            </a:r>
            <a:r>
              <a:rPr kumimoji="0" lang="en-US" sz="1200" b="0" i="0" u="none" strike="noStrike" kern="0" cap="none" spc="0" normalizeH="0" baseline="0" noProof="0" dirty="0" err="1" smtClean="0">
                <a:ln>
                  <a:noFill/>
                </a:ln>
                <a:solidFill>
                  <a:schemeClr val="dk1"/>
                </a:solidFill>
                <a:effectLst/>
                <a:uLnTx/>
                <a:uFillTx/>
                <a:latin typeface="Courier New" pitchFamily="49" charset="0"/>
                <a:ea typeface="Courier New"/>
                <a:cs typeface="Courier New" pitchFamily="49" charset="0"/>
                <a:sym typeface="Courier New"/>
              </a:rPr>
              <a:t>seviri</a:t>
            </a:r>
            <a:r>
              <a:rPr kumimoji="0" lang="en-US" sz="1200" b="0" i="0" u="none" strike="noStrike" kern="0" cap="none" spc="0" normalizeH="0" baseline="0" noProof="0" dirty="0" smtClean="0">
                <a:ln>
                  <a:noFill/>
                </a:ln>
                <a:solidFill>
                  <a:schemeClr val="dk1"/>
                </a:solidFill>
                <a:effectLst/>
                <a:uLnTx/>
                <a:uFillTx/>
                <a:latin typeface="Courier New" pitchFamily="49" charset="0"/>
                <a:ea typeface="Courier New"/>
                <a:cs typeface="Courier New" pitchFamily="49" charset="0"/>
                <a:sym typeface="Courier New"/>
              </a:rPr>
              <a:t>/msg8/2006/08/MSG1.FD.20062131200.nc</a:t>
            </a:r>
            <a:r>
              <a:rPr kumimoji="0" lang="en-US" sz="1200" b="0" i="0" u="none" strike="noStrike" kern="0" cap="none" spc="0" normalizeH="0" baseline="0" noProof="0" dirty="0" smtClean="0">
                <a:ln>
                  <a:noFill/>
                </a:ln>
                <a:solidFill>
                  <a:srgbClr val="FF6600"/>
                </a:solidFill>
                <a:effectLst/>
                <a:uLnTx/>
                <a:uFillTx/>
                <a:latin typeface="Courier New" pitchFamily="49" charset="0"/>
                <a:ea typeface="Courier New"/>
                <a:cs typeface="Courier New" pitchFamily="49" charset="0"/>
                <a:sym typeface="Courier New"/>
              </a:rPr>
              <a:t>+/path/to/</a:t>
            </a:r>
            <a:r>
              <a:rPr kumimoji="0" lang="en-US" sz="1200" b="0" i="0" u="none" strike="noStrike" kern="0" cap="none" spc="0" normalizeH="0" baseline="0" noProof="0" dirty="0" err="1" smtClean="0">
                <a:ln>
                  <a:noFill/>
                </a:ln>
                <a:solidFill>
                  <a:srgbClr val="FF6600"/>
                </a:solidFill>
                <a:effectLst/>
                <a:uLnTx/>
                <a:uFillTx/>
                <a:latin typeface="Courier New" pitchFamily="49" charset="0"/>
                <a:ea typeface="Courier New"/>
                <a:cs typeface="Courier New" pitchFamily="49" charset="0"/>
                <a:sym typeface="Courier New"/>
              </a:rPr>
              <a:t>pcf_overwrites</a:t>
            </a:r>
            <a:r>
              <a:rPr kumimoji="0" lang="en-US" sz="1200" b="0" i="0" u="none" strike="noStrike" kern="0" cap="none" spc="0" normalizeH="0" baseline="0" noProof="0" dirty="0" smtClean="0">
                <a:ln>
                  <a:noFill/>
                </a:ln>
                <a:solidFill>
                  <a:srgbClr val="FF6600"/>
                </a:solidFill>
                <a:effectLst/>
                <a:uLnTx/>
                <a:uFillTx/>
                <a:latin typeface="Courier New" pitchFamily="49" charset="0"/>
                <a:ea typeface="Courier New"/>
                <a:cs typeface="Courier New" pitchFamily="49" charset="0"/>
                <a:sym typeface="Courier New"/>
              </a:rPr>
              <a:t>/MSG8_SEVIRI_FD_Overwrite.pcf</a:t>
            </a:r>
          </a:p>
        </p:txBody>
      </p:sp>
      <p:sp>
        <p:nvSpPr>
          <p:cNvPr id="524" name="Shape 524"/>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525" name="Shape 525"/>
          <p:cNvSpPr txBox="1">
            <a:spLocks noGrp="1"/>
          </p:cNvSpPr>
          <p:nvPr>
            <p:ph type="title"/>
          </p:nvPr>
        </p:nvSpPr>
        <p:spPr>
          <a:xfrm>
            <a:off x="990601" y="132133"/>
            <a:ext cx="7848599" cy="1244033"/>
          </a:xfrm>
          <a:prstGeom prst="rect">
            <a:avLst/>
          </a:prstGeom>
          <a:noFill/>
          <a:ln>
            <a:noFill/>
          </a:ln>
        </p:spPr>
        <p:txBody>
          <a:bodyPr lIns="92075" tIns="46025" rIns="92075" bIns="46025" anchor="ctr" anchorCtr="0">
            <a:spAutoFit/>
          </a:bodyPr>
          <a:lstStyle/>
          <a:p>
            <a:r>
              <a:rPr lang="en-US" dirty="0" smtClean="0"/>
              <a:t>Overwrite the </a:t>
            </a:r>
            <a:br>
              <a:rPr lang="en-US" dirty="0" smtClean="0"/>
            </a:br>
            <a:r>
              <a:rPr lang="en-US" dirty="0" smtClean="0"/>
              <a:t>Default Satellite PCF</a:t>
            </a:r>
            <a:endParaRPr dirty="0"/>
          </a:p>
        </p:txBody>
      </p:sp>
      <p:sp>
        <p:nvSpPr>
          <p:cNvPr id="527" name="Shape 527"/>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552" name="Shape 552"/>
          <p:cNvSpPr txBox="1">
            <a:spLocks noGrp="1"/>
          </p:cNvSpPr>
          <p:nvPr>
            <p:ph type="title"/>
          </p:nvPr>
        </p:nvSpPr>
        <p:spPr>
          <a:xfrm>
            <a:off x="685800" y="2286000"/>
            <a:ext cx="7772400" cy="1362075"/>
          </a:xfrm>
          <a:prstGeom prst="rect">
            <a:avLst/>
          </a:prstGeom>
          <a:noFill/>
          <a:ln>
            <a:noFill/>
          </a:ln>
        </p:spPr>
        <p:txBody>
          <a:bodyPr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en-US" sz="4400" b="1" i="0" u="none" strike="noStrike" cap="none" baseline="0" dirty="0" smtClean="0">
                <a:solidFill>
                  <a:srgbClr val="FAFD00"/>
                </a:solidFill>
                <a:latin typeface="Arial"/>
                <a:ea typeface="Arial"/>
                <a:cs typeface="Arial"/>
                <a:sym typeface="Arial"/>
              </a:rPr>
              <a:t>Next Tutorial:</a:t>
            </a:r>
            <a:br>
              <a:rPr lang="en-US" sz="4400" b="1" i="0" u="none" strike="noStrike" cap="none" baseline="0" dirty="0" smtClean="0">
                <a:solidFill>
                  <a:srgbClr val="FAFD00"/>
                </a:solidFill>
                <a:latin typeface="Arial"/>
                <a:ea typeface="Arial"/>
                <a:cs typeface="Arial"/>
                <a:sym typeface="Arial"/>
              </a:rPr>
            </a:br>
            <a:r>
              <a:rPr lang="en-US" dirty="0" smtClean="0"/>
              <a:t>Advanced options for running the framework</a:t>
            </a:r>
            <a:endParaRPr lang="x-none" sz="4400" b="1" i="0" u="none" strike="noStrike" cap="none" baseline="0">
              <a:solidFill>
                <a:srgbClr val="FAFD00"/>
              </a:solidFill>
              <a:latin typeface="Arial"/>
              <a:ea typeface="Arial"/>
              <a:cs typeface="Arial"/>
              <a:sym typeface="Arial"/>
            </a:endParaRPr>
          </a:p>
        </p:txBody>
      </p:sp>
      <p:sp>
        <p:nvSpPr>
          <p:cNvPr id="6" name="Text Placeholder 5"/>
          <p:cNvSpPr>
            <a:spLocks noGrp="1"/>
          </p:cNvSpPr>
          <p:nvPr>
            <p:ph type="body" idx="1"/>
          </p:nvPr>
        </p:nvSpPr>
        <p:spPr>
          <a:xfrm>
            <a:off x="685800" y="3886200"/>
            <a:ext cx="7772400" cy="1500187"/>
          </a:xfrm>
        </p:spPr>
        <p:txBody>
          <a:bodyPr/>
          <a:lstStyle/>
          <a:p>
            <a:pPr algn="ctr"/>
            <a:r>
              <a:rPr lang="en-US" dirty="0" smtClean="0"/>
              <a:t>Including:</a:t>
            </a:r>
          </a:p>
          <a:p>
            <a:pPr algn="ctr">
              <a:buFont typeface="Arial" pitchFamily="34" charset="0"/>
              <a:buChar char="•"/>
            </a:pPr>
            <a:r>
              <a:rPr lang="en-US" dirty="0" smtClean="0"/>
              <a:t>Using the Framework Output Reader</a:t>
            </a:r>
          </a:p>
          <a:p>
            <a:pPr algn="ctr">
              <a:buFont typeface="Arial" pitchFamily="34" charset="0"/>
              <a:buChar char="•"/>
            </a:pPr>
            <a:r>
              <a:rPr lang="en-US" dirty="0" smtClean="0"/>
              <a:t>Using Temporal data</a:t>
            </a:r>
          </a:p>
          <a:p>
            <a:pPr algn="ctr">
              <a:buFont typeface="Arial" pitchFamily="34" charset="0"/>
              <a:buChar char="•"/>
            </a:pPr>
            <a:r>
              <a:rPr lang="en-US" dirty="0" smtClean="0"/>
              <a:t>Using the </a:t>
            </a:r>
            <a:r>
              <a:rPr lang="en-US" dirty="0" err="1" smtClean="0"/>
              <a:t>Subsetter</a:t>
            </a:r>
            <a:endParaRPr lang="en-US" dirty="0"/>
          </a:p>
        </p:txBody>
      </p:sp>
      <p:sp>
        <p:nvSpPr>
          <p:cNvPr id="554" name="Shape 554"/>
          <p:cNvSpPr txBox="1">
            <a:spLocks noGrp="1"/>
          </p:cNvSpPr>
          <p:nvPr>
            <p:ph type="sldNum" idx="4294967295"/>
          </p:nvPr>
        </p:nvSpPr>
        <p:spPr>
          <a:xfrm>
            <a:off x="7239000" y="6248400"/>
            <a:ext cx="1905000"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552" name="Shape 552"/>
          <p:cNvSpPr txBox="1">
            <a:spLocks noGrp="1"/>
          </p:cNvSpPr>
          <p:nvPr>
            <p:ph type="ctrTitle"/>
          </p:nvPr>
        </p:nvSpPr>
        <p:spPr>
          <a:xfrm>
            <a:off x="685800" y="2984280"/>
            <a:ext cx="7772400" cy="616169"/>
          </a:xfrm>
          <a:prstGeom prst="rect">
            <a:avLst/>
          </a:prstGeom>
          <a:noFill/>
          <a:ln>
            <a:noFill/>
          </a:ln>
        </p:spPr>
        <p:txBody>
          <a:bodyPr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000" b="1" i="0" u="none" strike="noStrike" cap="none" baseline="0">
                <a:solidFill>
                  <a:srgbClr val="FAFD00"/>
                </a:solidFill>
                <a:latin typeface="Arial"/>
                <a:ea typeface="Arial"/>
                <a:cs typeface="Arial"/>
                <a:sym typeface="Arial"/>
              </a:rPr>
              <a:t>Questions?</a:t>
            </a:r>
          </a:p>
        </p:txBody>
      </p:sp>
      <p:sp>
        <p:nvSpPr>
          <p:cNvPr id="554" name="Shape 554"/>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18" name="Shape 118"/>
          <p:cNvSpPr txBox="1">
            <a:spLocks noGrp="1"/>
          </p:cNvSpPr>
          <p:nvPr>
            <p:ph type="title"/>
          </p:nvPr>
        </p:nvSpPr>
        <p:spPr>
          <a:xfrm>
            <a:off x="1447801" y="152400"/>
            <a:ext cx="6400799" cy="1143000"/>
          </a:xfrm>
          <a:prstGeom prst="rect">
            <a:avLst/>
          </a:prstGeom>
          <a:noFill/>
          <a:ln>
            <a:noFill/>
          </a:ln>
        </p:spPr>
        <p:txBody>
          <a:bodyPr wrap="square"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000" b="1" i="0" u="none" strike="noStrike" cap="none" baseline="0">
                <a:solidFill>
                  <a:srgbClr val="FAFD00"/>
                </a:solidFill>
                <a:latin typeface="Arial"/>
                <a:ea typeface="Arial"/>
                <a:cs typeface="Arial"/>
                <a:sym typeface="Arial"/>
              </a:rPr>
              <a:t>Assumptions Before Getting </a:t>
            </a:r>
            <a:r>
              <a:rPr lang="x-none" sz="4000" b="1" i="0" u="none" strike="noStrike" cap="none" baseline="0" smtClean="0">
                <a:solidFill>
                  <a:srgbClr val="FAFD00"/>
                </a:solidFill>
                <a:latin typeface="Arial"/>
                <a:ea typeface="Arial"/>
                <a:cs typeface="Arial"/>
                <a:sym typeface="Arial"/>
              </a:rPr>
              <a:t>Started</a:t>
            </a:r>
            <a:r>
              <a:rPr lang="en-US" sz="4000" b="1" i="0" u="none" strike="noStrike" cap="none" baseline="0" dirty="0" smtClean="0">
                <a:solidFill>
                  <a:srgbClr val="FAFD00"/>
                </a:solidFill>
                <a:latin typeface="Arial"/>
                <a:ea typeface="Arial"/>
                <a:cs typeface="Arial"/>
                <a:sym typeface="Arial"/>
              </a:rPr>
              <a:t> - CIMSS</a:t>
            </a:r>
            <a:endParaRPr lang="x-none" sz="4000" b="1" i="0" u="none" strike="noStrike" cap="none" baseline="0">
              <a:solidFill>
                <a:srgbClr val="FAFD00"/>
              </a:solidFill>
              <a:latin typeface="Arial"/>
              <a:ea typeface="Arial"/>
              <a:cs typeface="Arial"/>
              <a:sym typeface="Arial"/>
            </a:endParaRPr>
          </a:p>
        </p:txBody>
      </p:sp>
      <p:sp>
        <p:nvSpPr>
          <p:cNvPr id="119" name="Shape 119"/>
          <p:cNvSpPr txBox="1">
            <a:spLocks noGrp="1"/>
          </p:cNvSpPr>
          <p:nvPr>
            <p:ph type="body" idx="1"/>
          </p:nvPr>
        </p:nvSpPr>
        <p:spPr>
          <a:xfrm>
            <a:off x="304800" y="1828800"/>
            <a:ext cx="8610599" cy="4036593"/>
          </a:xfrm>
          <a:prstGeom prst="rect">
            <a:avLst/>
          </a:prstGeom>
          <a:noFill/>
          <a:ln>
            <a:noFill/>
          </a:ln>
        </p:spPr>
        <p:txBody>
          <a:bodyPr lIns="92075" tIns="46025" rIns="92075" bIns="46025" anchor="t" anchorCtr="0">
            <a:spAutoFit/>
          </a:bodyPr>
          <a:lstStyle/>
          <a:p>
            <a:pPr marL="342900" marR="0" lvl="0" indent="-342900" algn="l" rtl="0">
              <a:lnSpc>
                <a:spcPct val="90000"/>
              </a:lnSpc>
              <a:spcBef>
                <a:spcPts val="480"/>
              </a:spcBef>
              <a:spcAft>
                <a:spcPts val="0"/>
              </a:spcAft>
              <a:buClr>
                <a:srgbClr val="FAFD00"/>
              </a:buClr>
              <a:buSzPct val="100694"/>
              <a:buFont typeface="Arial"/>
              <a:buChar char="•"/>
            </a:pPr>
            <a:r>
              <a:rPr lang="en-US" sz="2400" b="0" i="0" u="none" strike="noStrike" cap="none" baseline="0" dirty="0" smtClean="0">
                <a:solidFill>
                  <a:srgbClr val="F8F8F8"/>
                </a:solidFill>
                <a:latin typeface="Arial"/>
                <a:ea typeface="Arial"/>
                <a:cs typeface="Arial"/>
                <a:sym typeface="Arial"/>
              </a:rPr>
              <a:t>Helpful links of</a:t>
            </a:r>
            <a:r>
              <a:rPr lang="en-US" sz="2400" b="0" i="0" u="none" strike="noStrike" cap="none" dirty="0" smtClean="0">
                <a:solidFill>
                  <a:srgbClr val="F8F8F8"/>
                </a:solidFill>
                <a:latin typeface="Arial"/>
                <a:ea typeface="Arial"/>
                <a:cs typeface="Arial"/>
                <a:sym typeface="Arial"/>
              </a:rPr>
              <a:t> where these requirements are available:</a:t>
            </a:r>
            <a:endParaRPr dirty="0"/>
          </a:p>
          <a:p>
            <a:pPr marL="742950" marR="0" lvl="1" indent="-285750" algn="l" rtl="0">
              <a:lnSpc>
                <a:spcPct val="90000"/>
              </a:lnSpc>
              <a:spcBef>
                <a:spcPts val="400"/>
              </a:spcBef>
              <a:spcAft>
                <a:spcPts val="0"/>
              </a:spcAft>
              <a:buClr>
                <a:srgbClr val="A2D7FF"/>
              </a:buClr>
              <a:buSzPct val="100000"/>
              <a:buFont typeface="Arial"/>
              <a:buChar char="•"/>
            </a:pPr>
            <a:endParaRPr dirty="0"/>
          </a:p>
          <a:p>
            <a:pPr lvl="1" indent="-342900">
              <a:lnSpc>
                <a:spcPct val="90000"/>
              </a:lnSpc>
              <a:buClr>
                <a:srgbClr val="FAFD00"/>
              </a:buClr>
              <a:buSzPct val="100694"/>
            </a:pPr>
            <a:r>
              <a:rPr lang="x-none" sz="2000" b="0" i="0" u="none" strike="noStrike" cap="none" baseline="0" smtClean="0">
                <a:solidFill>
                  <a:srgbClr val="F8F8F8"/>
                </a:solidFill>
                <a:latin typeface="Arial"/>
                <a:ea typeface="Arial"/>
                <a:cs typeface="Arial"/>
                <a:sym typeface="Arial"/>
              </a:rPr>
              <a:t>netCDF4</a:t>
            </a:r>
            <a:r>
              <a:rPr lang="en-US" sz="2000" b="0" i="0" u="none" strike="noStrike" cap="none" baseline="0" dirty="0" smtClean="0">
                <a:solidFill>
                  <a:srgbClr val="F8F8F8"/>
                </a:solidFill>
                <a:latin typeface="Arial"/>
                <a:ea typeface="Arial"/>
                <a:cs typeface="Arial"/>
                <a:sym typeface="Arial"/>
              </a:rPr>
              <a:t>: </a:t>
            </a:r>
            <a:r>
              <a:rPr lang="en-US" sz="2000" dirty="0" smtClean="0">
                <a:hlinkClick r:id="rId3"/>
              </a:rPr>
              <a:t>http://www.unidata.ucar.edu/software/netcdf/</a:t>
            </a:r>
            <a:endParaRPr lang="en-US" sz="2000" b="0" i="0" u="none" strike="noStrike" cap="none" baseline="0" dirty="0" smtClean="0">
              <a:solidFill>
                <a:srgbClr val="F8F8F8"/>
              </a:solidFill>
              <a:latin typeface="Arial"/>
              <a:ea typeface="Arial"/>
              <a:cs typeface="Arial"/>
              <a:sym typeface="Arial"/>
            </a:endParaRPr>
          </a:p>
          <a:p>
            <a:pPr marL="342900" marR="0" lvl="0" indent="-342900" algn="l" rtl="0">
              <a:lnSpc>
                <a:spcPct val="90000"/>
              </a:lnSpc>
              <a:spcBef>
                <a:spcPts val="480"/>
              </a:spcBef>
              <a:spcAft>
                <a:spcPts val="0"/>
              </a:spcAft>
              <a:buClr>
                <a:srgbClr val="FAFD00"/>
              </a:buClr>
              <a:buSzPct val="100694"/>
              <a:buFont typeface="Arial"/>
              <a:buChar char="•"/>
            </a:pPr>
            <a:endParaRPr lang="en-US" sz="2400" b="0" i="0" u="none" strike="noStrike" cap="none" baseline="0" dirty="0" smtClean="0">
              <a:solidFill>
                <a:srgbClr val="F8F8F8"/>
              </a:solidFill>
              <a:latin typeface="Arial"/>
              <a:ea typeface="Arial"/>
              <a:cs typeface="Arial"/>
              <a:sym typeface="Arial"/>
            </a:endParaRPr>
          </a:p>
          <a:p>
            <a:pPr lvl="1" indent="-342900">
              <a:lnSpc>
                <a:spcPct val="90000"/>
              </a:lnSpc>
              <a:buClr>
                <a:srgbClr val="FAFD00"/>
              </a:buClr>
              <a:buSzPct val="100694"/>
            </a:pPr>
            <a:r>
              <a:rPr lang="x-none" sz="2000" b="0" i="0" u="none" strike="noStrike" cap="none" baseline="0" smtClean="0">
                <a:solidFill>
                  <a:srgbClr val="F8F8F8"/>
                </a:solidFill>
                <a:latin typeface="Arial"/>
                <a:ea typeface="Arial"/>
                <a:cs typeface="Arial"/>
                <a:sym typeface="Arial"/>
              </a:rPr>
              <a:t>HDF5</a:t>
            </a:r>
            <a:r>
              <a:rPr lang="en-US" sz="2000" b="0" i="0" u="none" strike="noStrike" cap="none" baseline="0" dirty="0" smtClean="0">
                <a:solidFill>
                  <a:srgbClr val="F8F8F8"/>
                </a:solidFill>
                <a:latin typeface="Arial"/>
                <a:ea typeface="Arial"/>
                <a:cs typeface="Arial"/>
                <a:sym typeface="Arial"/>
              </a:rPr>
              <a:t>: </a:t>
            </a:r>
            <a:r>
              <a:rPr lang="en-US" sz="2000" dirty="0" smtClean="0">
                <a:hlinkClick r:id="rId4"/>
              </a:rPr>
              <a:t>http://www.hdfgroup.org/HDF5/</a:t>
            </a:r>
            <a:endParaRPr lang="en-US" sz="2000" b="0" i="0" u="none" strike="noStrike" cap="none" baseline="0" dirty="0" smtClean="0">
              <a:solidFill>
                <a:srgbClr val="F8F8F8"/>
              </a:solidFill>
              <a:latin typeface="Arial"/>
              <a:ea typeface="Arial"/>
              <a:cs typeface="Arial"/>
              <a:sym typeface="Arial"/>
            </a:endParaRPr>
          </a:p>
          <a:p>
            <a:pPr marL="342900" marR="0" lvl="0" indent="-342900" algn="l" rtl="0">
              <a:lnSpc>
                <a:spcPct val="90000"/>
              </a:lnSpc>
              <a:spcBef>
                <a:spcPts val="480"/>
              </a:spcBef>
              <a:spcAft>
                <a:spcPts val="0"/>
              </a:spcAft>
              <a:buClr>
                <a:srgbClr val="FAFD00"/>
              </a:buClr>
              <a:buSzPct val="100694"/>
              <a:buFont typeface="Arial"/>
              <a:buChar char="•"/>
            </a:pPr>
            <a:endParaRPr lang="en-US" sz="2400" dirty="0" smtClean="0"/>
          </a:p>
          <a:p>
            <a:pPr lvl="1" indent="-342900">
              <a:lnSpc>
                <a:spcPct val="90000"/>
              </a:lnSpc>
              <a:buClr>
                <a:srgbClr val="FAFD00"/>
              </a:buClr>
              <a:buSzPct val="100694"/>
            </a:pPr>
            <a:r>
              <a:rPr lang="en-US" sz="2000" b="0" i="0" u="none" strike="noStrike" cap="none" baseline="0" dirty="0" smtClean="0">
                <a:solidFill>
                  <a:srgbClr val="F8F8F8"/>
                </a:solidFill>
                <a:latin typeface="Arial"/>
                <a:ea typeface="Arial"/>
                <a:cs typeface="Arial"/>
                <a:sym typeface="Arial"/>
              </a:rPr>
              <a:t>CRTM: </a:t>
            </a:r>
            <a:r>
              <a:rPr lang="en-US" sz="2000" dirty="0" smtClean="0">
                <a:hlinkClick r:id="rId5"/>
              </a:rPr>
              <a:t>http://www.star.nesdis.noaa.gov/smcd/spb/CRTM/</a:t>
            </a:r>
            <a:endParaRPr lang="en-US" sz="2000" dirty="0" smtClean="0"/>
          </a:p>
          <a:p>
            <a:pPr marL="342900" marR="0" lvl="0" indent="-342900" algn="l" rtl="0">
              <a:lnSpc>
                <a:spcPct val="90000"/>
              </a:lnSpc>
              <a:spcBef>
                <a:spcPts val="480"/>
              </a:spcBef>
              <a:spcAft>
                <a:spcPts val="0"/>
              </a:spcAft>
              <a:buClr>
                <a:srgbClr val="FAFD00"/>
              </a:buClr>
              <a:buSzPct val="100694"/>
              <a:buFont typeface="Arial"/>
              <a:buChar char="•"/>
            </a:pPr>
            <a:endParaRPr lang="en-US" sz="2400" b="0" i="0" u="none" strike="noStrike" cap="none" baseline="0" dirty="0" smtClean="0">
              <a:solidFill>
                <a:srgbClr val="F8F8F8"/>
              </a:solidFill>
              <a:latin typeface="Arial"/>
              <a:ea typeface="Arial"/>
              <a:cs typeface="Arial"/>
              <a:sym typeface="Arial"/>
            </a:endParaRPr>
          </a:p>
          <a:p>
            <a:pPr lvl="1" indent="-342900">
              <a:lnSpc>
                <a:spcPct val="90000"/>
              </a:lnSpc>
              <a:buClr>
                <a:srgbClr val="FAFD00"/>
              </a:buClr>
              <a:buSzPct val="100694"/>
            </a:pPr>
            <a:r>
              <a:rPr lang="en-US" sz="2000" dirty="0" smtClean="0"/>
              <a:t>wgrib2: </a:t>
            </a:r>
            <a:r>
              <a:rPr lang="en-US" sz="2000" dirty="0" smtClean="0">
                <a:hlinkClick r:id="rId6"/>
              </a:rPr>
              <a:t>http://www.cpc.ncep.noaa.gov/products/wesley/ wgrib2/compile_questions.html</a:t>
            </a:r>
            <a:endParaRPr lang="en-US" sz="2000" dirty="0" smtClean="0"/>
          </a:p>
          <a:p>
            <a:pPr lvl="1" indent="-342900">
              <a:lnSpc>
                <a:spcPct val="90000"/>
              </a:lnSpc>
              <a:buClr>
                <a:srgbClr val="FAFD00"/>
              </a:buClr>
              <a:buSzPct val="100694"/>
            </a:pPr>
            <a:endParaRPr lang="en-US" b="0" i="0" u="none" strike="noStrike" cap="none" baseline="0" dirty="0" smtClean="0">
              <a:solidFill>
                <a:srgbClr val="F8F8F8"/>
              </a:solidFill>
              <a:latin typeface="Arial"/>
              <a:ea typeface="Arial"/>
              <a:cs typeface="Arial"/>
              <a:sym typeface="Arial"/>
            </a:endParaRPr>
          </a:p>
        </p:txBody>
      </p:sp>
      <p:sp>
        <p:nvSpPr>
          <p:cNvPr id="120" name="Shape 120"/>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18" name="Shape 118"/>
          <p:cNvSpPr txBox="1">
            <a:spLocks noGrp="1"/>
          </p:cNvSpPr>
          <p:nvPr>
            <p:ph type="title"/>
          </p:nvPr>
        </p:nvSpPr>
        <p:spPr>
          <a:xfrm>
            <a:off x="1447801" y="152400"/>
            <a:ext cx="6400799" cy="1143000"/>
          </a:xfrm>
          <a:prstGeom prst="rect">
            <a:avLst/>
          </a:prstGeom>
          <a:noFill/>
          <a:ln>
            <a:noFill/>
          </a:ln>
        </p:spPr>
        <p:txBody>
          <a:bodyPr wrap="square"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000" b="1" i="0" u="none" strike="noStrike" cap="none" baseline="0">
                <a:solidFill>
                  <a:srgbClr val="FAFD00"/>
                </a:solidFill>
                <a:latin typeface="Arial"/>
                <a:ea typeface="Arial"/>
                <a:cs typeface="Arial"/>
                <a:sym typeface="Arial"/>
              </a:rPr>
              <a:t>Assumptions Before Getting </a:t>
            </a:r>
            <a:r>
              <a:rPr lang="x-none" sz="4000" b="1" i="0" u="none" strike="noStrike" cap="none" baseline="0" smtClean="0">
                <a:solidFill>
                  <a:srgbClr val="FAFD00"/>
                </a:solidFill>
                <a:latin typeface="Arial"/>
                <a:ea typeface="Arial"/>
                <a:cs typeface="Arial"/>
                <a:sym typeface="Arial"/>
              </a:rPr>
              <a:t>Started</a:t>
            </a:r>
            <a:r>
              <a:rPr lang="en-US" sz="4000" b="1" i="0" u="none" strike="noStrike" cap="none" baseline="0" dirty="0" smtClean="0">
                <a:solidFill>
                  <a:srgbClr val="FAFD00"/>
                </a:solidFill>
                <a:latin typeface="Arial"/>
                <a:ea typeface="Arial"/>
                <a:cs typeface="Arial"/>
                <a:sym typeface="Arial"/>
              </a:rPr>
              <a:t> - CIMSS</a:t>
            </a:r>
            <a:endParaRPr lang="x-none" sz="4000" b="1" i="0" u="none" strike="noStrike" cap="none" baseline="0">
              <a:solidFill>
                <a:srgbClr val="FAFD00"/>
              </a:solidFill>
              <a:latin typeface="Arial"/>
              <a:ea typeface="Arial"/>
              <a:cs typeface="Arial"/>
              <a:sym typeface="Arial"/>
            </a:endParaRPr>
          </a:p>
        </p:txBody>
      </p:sp>
      <p:sp>
        <p:nvSpPr>
          <p:cNvPr id="119" name="Shape 119"/>
          <p:cNvSpPr txBox="1">
            <a:spLocks noGrp="1"/>
          </p:cNvSpPr>
          <p:nvPr>
            <p:ph type="body" idx="1"/>
          </p:nvPr>
        </p:nvSpPr>
        <p:spPr>
          <a:xfrm>
            <a:off x="304800" y="1828800"/>
            <a:ext cx="8610599" cy="3017852"/>
          </a:xfrm>
          <a:prstGeom prst="rect">
            <a:avLst/>
          </a:prstGeom>
          <a:noFill/>
          <a:ln>
            <a:noFill/>
          </a:ln>
        </p:spPr>
        <p:txBody>
          <a:bodyPr lIns="92075" tIns="46025" rIns="92075" bIns="46025" anchor="t" anchorCtr="0">
            <a:spAutoFit/>
          </a:bodyPr>
          <a:lstStyle/>
          <a:p>
            <a:pPr indent="-342900">
              <a:lnSpc>
                <a:spcPct val="90000"/>
              </a:lnSpc>
              <a:buSzPct val="100694"/>
            </a:pPr>
            <a:r>
              <a:rPr lang="en-US" sz="2400" dirty="0" smtClean="0"/>
              <a:t>Perl version: 5.8.8 and up</a:t>
            </a:r>
          </a:p>
          <a:p>
            <a:pPr indent="-342900">
              <a:lnSpc>
                <a:spcPct val="90000"/>
              </a:lnSpc>
              <a:buSzPct val="100694"/>
            </a:pPr>
            <a:endParaRPr lang="en-US" sz="2400" b="0" i="0" u="none" strike="noStrike" cap="none" baseline="0" dirty="0" smtClean="0">
              <a:solidFill>
                <a:srgbClr val="F8F8F8"/>
              </a:solidFill>
              <a:latin typeface="Arial"/>
              <a:ea typeface="Arial"/>
              <a:cs typeface="Arial"/>
              <a:sym typeface="Arial"/>
            </a:endParaRPr>
          </a:p>
          <a:p>
            <a:pPr indent="-342900">
              <a:lnSpc>
                <a:spcPct val="90000"/>
              </a:lnSpc>
              <a:buSzPct val="100694"/>
            </a:pPr>
            <a:r>
              <a:rPr lang="en-US" sz="2400" b="0" i="0" u="none" strike="noStrike" cap="none" baseline="0" dirty="0" smtClean="0">
                <a:solidFill>
                  <a:srgbClr val="F8F8F8"/>
                </a:solidFill>
                <a:latin typeface="Arial"/>
                <a:ea typeface="Arial"/>
                <a:cs typeface="Arial"/>
                <a:sym typeface="Arial"/>
              </a:rPr>
              <a:t>Compiler</a:t>
            </a:r>
            <a:r>
              <a:rPr lang="en-US" sz="2400" b="0" i="0" u="none" strike="noStrike" cap="none" dirty="0" smtClean="0">
                <a:solidFill>
                  <a:srgbClr val="F8F8F8"/>
                </a:solidFill>
                <a:latin typeface="Arial"/>
                <a:ea typeface="Arial"/>
                <a:cs typeface="Arial"/>
                <a:sym typeface="Arial"/>
              </a:rPr>
              <a:t> versions: </a:t>
            </a:r>
          </a:p>
          <a:p>
            <a:pPr lvl="1" indent="-342900">
              <a:lnSpc>
                <a:spcPct val="90000"/>
              </a:lnSpc>
              <a:buSzPct val="100694"/>
            </a:pPr>
            <a:r>
              <a:rPr lang="en-US" sz="2000" dirty="0" smtClean="0"/>
              <a:t>Intel versions 11, 12, or 13</a:t>
            </a:r>
          </a:p>
          <a:p>
            <a:pPr lvl="1" indent="-342900">
              <a:lnSpc>
                <a:spcPct val="90000"/>
              </a:lnSpc>
              <a:buSzPct val="100694"/>
            </a:pPr>
            <a:r>
              <a:rPr lang="en-US" sz="2000" dirty="0" smtClean="0"/>
              <a:t>GNU versions 4.47 and up</a:t>
            </a:r>
            <a:endParaRPr lang="en-US" sz="2000" b="0" i="0" u="none" strike="noStrike" cap="none" dirty="0" smtClean="0">
              <a:solidFill>
                <a:srgbClr val="F8F8F8"/>
              </a:solidFill>
              <a:latin typeface="Arial"/>
              <a:ea typeface="Arial"/>
              <a:cs typeface="Arial"/>
              <a:sym typeface="Arial"/>
            </a:endParaRPr>
          </a:p>
          <a:p>
            <a:pPr lvl="1" indent="-342900">
              <a:lnSpc>
                <a:spcPct val="90000"/>
              </a:lnSpc>
              <a:buSzPct val="100694"/>
            </a:pPr>
            <a:r>
              <a:rPr lang="en-US" sz="2000" dirty="0" smtClean="0"/>
              <a:t>PGI versions 12.9.0 and up</a:t>
            </a:r>
            <a:endParaRPr lang="en-US" sz="2000" b="0" i="0" u="none" strike="noStrike" cap="none" dirty="0" smtClean="0">
              <a:solidFill>
                <a:srgbClr val="F8F8F8"/>
              </a:solidFill>
              <a:latin typeface="Arial"/>
              <a:ea typeface="Arial"/>
              <a:cs typeface="Arial"/>
              <a:sym typeface="Arial"/>
            </a:endParaRPr>
          </a:p>
          <a:p>
            <a:pPr lvl="1" indent="-342900">
              <a:lnSpc>
                <a:spcPct val="90000"/>
              </a:lnSpc>
              <a:buSzPct val="100694"/>
            </a:pPr>
            <a:endParaRPr lang="en-US" sz="2000" b="0" i="0" u="none" strike="noStrike" cap="none" dirty="0" smtClean="0">
              <a:solidFill>
                <a:srgbClr val="F8F8F8"/>
              </a:solidFill>
              <a:latin typeface="Arial"/>
              <a:ea typeface="Arial"/>
              <a:cs typeface="Arial"/>
              <a:sym typeface="Arial"/>
            </a:endParaRPr>
          </a:p>
          <a:p>
            <a:pPr indent="-342900">
              <a:lnSpc>
                <a:spcPct val="90000"/>
              </a:lnSpc>
              <a:buSzPct val="100694"/>
            </a:pPr>
            <a:endParaRPr lang="en-US" sz="2400" b="0" i="0" u="none" strike="noStrike" cap="none" dirty="0" smtClean="0">
              <a:solidFill>
                <a:srgbClr val="F8F8F8"/>
              </a:solidFill>
              <a:latin typeface="Arial"/>
              <a:ea typeface="Arial"/>
              <a:cs typeface="Arial"/>
              <a:sym typeface="Arial"/>
            </a:endParaRPr>
          </a:p>
        </p:txBody>
      </p:sp>
      <p:sp>
        <p:nvSpPr>
          <p:cNvPr id="120" name="Shape 120"/>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39" name="Shape 139"/>
          <p:cNvSpPr txBox="1">
            <a:spLocks noGrp="1"/>
          </p:cNvSpPr>
          <p:nvPr>
            <p:ph type="title"/>
          </p:nvPr>
        </p:nvSpPr>
        <p:spPr>
          <a:xfrm>
            <a:off x="1295401" y="398309"/>
            <a:ext cx="7848599" cy="668491"/>
          </a:xfrm>
          <a:prstGeom prst="rect">
            <a:avLst/>
          </a:prstGeom>
          <a:noFill/>
          <a:ln>
            <a:noFill/>
          </a:ln>
        </p:spPr>
        <p:txBody>
          <a:bodyPr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Accessing the </a:t>
            </a:r>
            <a:r>
              <a:rPr lang="x-none" sz="4400" b="1" i="0" u="none" strike="noStrike" cap="none" baseline="0" smtClean="0">
                <a:solidFill>
                  <a:srgbClr val="FAFD00"/>
                </a:solidFill>
                <a:latin typeface="Arial"/>
                <a:ea typeface="Arial"/>
                <a:cs typeface="Arial"/>
                <a:sym typeface="Arial"/>
              </a:rPr>
              <a:t>Code</a:t>
            </a:r>
            <a:r>
              <a:rPr lang="en-US" sz="4400" b="1" i="0" u="none" strike="noStrike" cap="none" baseline="0" dirty="0" smtClean="0">
                <a:solidFill>
                  <a:srgbClr val="FAFD00"/>
                </a:solidFill>
                <a:latin typeface="Arial"/>
                <a:ea typeface="Arial"/>
                <a:cs typeface="Arial"/>
                <a:sym typeface="Arial"/>
              </a:rPr>
              <a:t> - CIMSS</a:t>
            </a:r>
            <a:endParaRPr lang="x-none" sz="4400" b="1" i="0" u="none" strike="noStrike" cap="none" baseline="0">
              <a:solidFill>
                <a:srgbClr val="FAFD00"/>
              </a:solidFill>
              <a:latin typeface="Arial"/>
              <a:ea typeface="Arial"/>
              <a:cs typeface="Arial"/>
              <a:sym typeface="Arial"/>
            </a:endParaRPr>
          </a:p>
        </p:txBody>
      </p:sp>
      <p:sp>
        <p:nvSpPr>
          <p:cNvPr id="140" name="Shape 140"/>
          <p:cNvSpPr txBox="1">
            <a:spLocks noGrp="1"/>
          </p:cNvSpPr>
          <p:nvPr>
            <p:ph type="body" idx="1"/>
          </p:nvPr>
        </p:nvSpPr>
        <p:spPr>
          <a:xfrm>
            <a:off x="381001" y="2209800"/>
            <a:ext cx="8839199" cy="1031667"/>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None/>
            </a:pPr>
            <a:r>
              <a:rPr lang="en-US" sz="2800" b="0" i="0" u="none" strike="noStrike" cap="none" baseline="0" dirty="0" smtClean="0">
                <a:solidFill>
                  <a:srgbClr val="F8F8F8"/>
                </a:solidFill>
                <a:latin typeface="Arial"/>
                <a:ea typeface="Arial"/>
                <a:cs typeface="Arial"/>
                <a:sym typeface="Arial"/>
              </a:rPr>
              <a:t>/path/to/your/working/directory/</a:t>
            </a:r>
            <a:r>
              <a:rPr lang="en-US" sz="2800" b="0" i="0" u="none" strike="noStrike" cap="none" baseline="0" dirty="0" err="1" smtClean="0">
                <a:solidFill>
                  <a:srgbClr val="F8F8F8"/>
                </a:solidFill>
                <a:latin typeface="Arial"/>
                <a:ea typeface="Arial"/>
                <a:cs typeface="Arial"/>
                <a:sym typeface="Arial"/>
              </a:rPr>
              <a:t>AIT_Framework</a:t>
            </a:r>
            <a:endParaRPr dirty="0"/>
          </a:p>
          <a:p>
            <a:endParaRPr dirty="0"/>
          </a:p>
        </p:txBody>
      </p:sp>
      <p:sp>
        <p:nvSpPr>
          <p:cNvPr id="141" name="Shape 141"/>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r" rtl="0">
              <a:lnSpc>
                <a:spcPct val="100000"/>
              </a:lnSpc>
              <a:spcBef>
                <a:spcPts val="0"/>
              </a:spcBef>
              <a:buClr>
                <a:schemeClr val="dk1"/>
              </a:buClr>
              <a:buSzPct val="25000"/>
              <a:buFont typeface="Times New Roman"/>
              <a:buNone/>
            </a:pPr>
            <a:r>
              <a:rPr lang="x-none" sz="1400" b="1" i="0" u="none" strike="noStrike" cap="none" baseline="0">
                <a:solidFill>
                  <a:srgbClr val="FFFF00"/>
                </a:solidFill>
                <a:latin typeface="Times New Roman"/>
                <a:ea typeface="Times New Roman"/>
                <a:cs typeface="Times New Roman"/>
                <a:sym typeface="Times New Roman"/>
              </a:rPr>
              <a:t>*</a:t>
            </a:r>
          </a:p>
        </p:txBody>
      </p:sp>
      <p:sp>
        <p:nvSpPr>
          <p:cNvPr id="110" name="Shape 110"/>
          <p:cNvSpPr txBox="1">
            <a:spLocks noGrp="1"/>
          </p:cNvSpPr>
          <p:nvPr>
            <p:ph type="title"/>
          </p:nvPr>
        </p:nvSpPr>
        <p:spPr>
          <a:xfrm>
            <a:off x="685800" y="76200"/>
            <a:ext cx="7848599" cy="1143000"/>
          </a:xfrm>
          <a:prstGeom prst="rect">
            <a:avLst/>
          </a:prstGeom>
          <a:noFill/>
          <a:ln>
            <a:noFill/>
          </a:ln>
        </p:spPr>
        <p:txBody>
          <a:bodyPr lIns="92075" tIns="46025" rIns="92075" bIns="46025" anchor="b" anchorCtr="0">
            <a:spAutoFit/>
          </a:bodyPr>
          <a:lstStyle/>
          <a:p>
            <a:pPr marL="0" marR="0" lvl="0" indent="0" algn="ctr" rtl="0">
              <a:lnSpc>
                <a:spcPct val="85000"/>
              </a:lnSpc>
              <a:spcBef>
                <a:spcPts val="0"/>
              </a:spcBef>
              <a:spcAft>
                <a:spcPts val="0"/>
              </a:spcAft>
              <a:buClr>
                <a:srgbClr val="FAFD00"/>
              </a:buClr>
              <a:buSzPct val="25000"/>
              <a:buFont typeface="Arial"/>
              <a:buNone/>
            </a:pPr>
            <a:r>
              <a:rPr lang="x-none" sz="4400" b="1" i="0" u="none" strike="noStrike" cap="none" baseline="0">
                <a:solidFill>
                  <a:srgbClr val="FAFD00"/>
                </a:solidFill>
                <a:latin typeface="Arial"/>
                <a:ea typeface="Arial"/>
                <a:cs typeface="Arial"/>
                <a:sym typeface="Arial"/>
              </a:rPr>
              <a:t>Outline</a:t>
            </a:r>
          </a:p>
        </p:txBody>
      </p:sp>
      <p:sp>
        <p:nvSpPr>
          <p:cNvPr id="111" name="Shape 111"/>
          <p:cNvSpPr txBox="1">
            <a:spLocks noGrp="1"/>
          </p:cNvSpPr>
          <p:nvPr>
            <p:ph type="body" idx="1"/>
          </p:nvPr>
        </p:nvSpPr>
        <p:spPr>
          <a:xfrm>
            <a:off x="609600" y="2209800"/>
            <a:ext cx="7848599" cy="3881165"/>
          </a:xfrm>
          <a:prstGeom prst="rect">
            <a:avLst/>
          </a:prstGeom>
          <a:noFill/>
          <a:ln>
            <a:noFill/>
          </a:ln>
        </p:spPr>
        <p:txBody>
          <a:bodyPr lIns="92075" tIns="46025" rIns="92075" bIns="46025" anchor="t" anchorCtr="0">
            <a:spAutoFit/>
          </a:bodyPr>
          <a:lstStyle/>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chemeClr val="accent4">
                    <a:lumMod val="20000"/>
                    <a:lumOff val="80000"/>
                  </a:schemeClr>
                </a:solidFill>
                <a:latin typeface="Arial"/>
                <a:ea typeface="Arial"/>
                <a:cs typeface="Arial"/>
                <a:sym typeface="Arial"/>
              </a:rPr>
              <a:t>Assumptions and Accessing the </a:t>
            </a:r>
            <a:r>
              <a:rPr lang="x-none" sz="2800" b="0" i="0" u="none" strike="noStrike" cap="none" baseline="0" smtClean="0">
                <a:solidFill>
                  <a:schemeClr val="accent4">
                    <a:lumMod val="20000"/>
                    <a:lumOff val="80000"/>
                  </a:schemeClr>
                </a:solidFill>
                <a:latin typeface="Arial"/>
                <a:ea typeface="Arial"/>
                <a:cs typeface="Arial"/>
                <a:sym typeface="Arial"/>
              </a:rPr>
              <a:t>Code</a:t>
            </a:r>
            <a:endParaRPr lang="en-US" sz="2800" b="0" i="0" u="none" strike="noStrike" cap="none" baseline="0" dirty="0" smtClean="0">
              <a:solidFill>
                <a:schemeClr val="accent4">
                  <a:lumMod val="20000"/>
                  <a:lumOff val="80000"/>
                </a:schemeClr>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en-US" dirty="0" smtClean="0">
                <a:solidFill>
                  <a:srgbClr val="FFFF00"/>
                </a:solidFill>
              </a:rPr>
              <a:t>Demonstration for first time users</a:t>
            </a:r>
            <a:endParaRPr lang="x-none" sz="2800" b="0" i="0" u="none" strike="noStrike" cap="none" baseline="0">
              <a:solidFill>
                <a:srgbClr val="FFFF00"/>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Compiling the Code</a:t>
            </a:r>
          </a:p>
          <a:p>
            <a:pPr marL="342900" marR="0" lvl="0" indent="-342900" algn="l" rtl="0">
              <a:spcBef>
                <a:spcPts val="560"/>
              </a:spcBef>
              <a:spcAft>
                <a:spcPts val="0"/>
              </a:spcAft>
              <a:buClr>
                <a:srgbClr val="FAFD00"/>
              </a:buClr>
              <a:buSzPct val="101190"/>
              <a:buFont typeface="Arial"/>
              <a:buChar char="•"/>
            </a:pPr>
            <a:r>
              <a:rPr lang="x-none" sz="2800" b="0" i="0" u="none" strike="noStrike" cap="none" baseline="0">
                <a:solidFill>
                  <a:srgbClr val="F8F8F8"/>
                </a:solidFill>
                <a:latin typeface="Arial"/>
                <a:ea typeface="Arial"/>
                <a:cs typeface="Arial"/>
                <a:sym typeface="Arial"/>
              </a:rPr>
              <a:t>Running the </a:t>
            </a:r>
            <a:r>
              <a:rPr lang="en-US" sz="2800" b="0" i="0" u="none" strike="noStrike" cap="none" baseline="0" dirty="0" smtClean="0">
                <a:solidFill>
                  <a:srgbClr val="F8F8F8"/>
                </a:solidFill>
                <a:latin typeface="Arial"/>
                <a:ea typeface="Arial"/>
                <a:cs typeface="Arial"/>
                <a:sym typeface="Arial"/>
              </a:rPr>
              <a:t>Framework</a:t>
            </a:r>
          </a:p>
          <a:p>
            <a:pPr lvl="1" indent="-342900">
              <a:buSzPct val="101190"/>
            </a:pPr>
            <a:r>
              <a:rPr lang="en-US" sz="2400" dirty="0" smtClean="0"/>
              <a:t>Understanding the </a:t>
            </a:r>
            <a:r>
              <a:rPr lang="en-US" sz="2400" dirty="0" err="1" smtClean="0"/>
              <a:t>config</a:t>
            </a:r>
            <a:r>
              <a:rPr lang="en-US" sz="2400" dirty="0" smtClean="0"/>
              <a:t> &amp; PCF</a:t>
            </a:r>
            <a:endParaRPr lang="en-US" sz="2400" b="0" i="0" u="none" strike="noStrike" cap="none" baseline="0" dirty="0" smtClean="0">
              <a:solidFill>
                <a:srgbClr val="F8F8F8"/>
              </a:solidFill>
              <a:latin typeface="Arial"/>
              <a:ea typeface="Arial"/>
              <a:cs typeface="Arial"/>
              <a:sym typeface="Arial"/>
            </a:endParaRPr>
          </a:p>
          <a:p>
            <a:pPr lvl="1" indent="-342900">
              <a:spcBef>
                <a:spcPts val="560"/>
              </a:spcBef>
              <a:buClr>
                <a:srgbClr val="FAFD00"/>
              </a:buClr>
              <a:buSzPct val="101190"/>
            </a:pPr>
            <a:r>
              <a:rPr lang="en-US" dirty="0" smtClean="0"/>
              <a:t>Customizing the PCF and </a:t>
            </a:r>
            <a:r>
              <a:rPr lang="en-US" dirty="0" err="1" smtClean="0"/>
              <a:t>Config</a:t>
            </a:r>
            <a:r>
              <a:rPr lang="en-US" dirty="0" smtClean="0"/>
              <a:t> files</a:t>
            </a:r>
          </a:p>
          <a:p>
            <a:pPr lvl="1" indent="-342900">
              <a:spcBef>
                <a:spcPts val="560"/>
              </a:spcBef>
              <a:buClr>
                <a:srgbClr val="FAFD00"/>
              </a:buClr>
              <a:buSzPct val="101190"/>
            </a:pPr>
            <a:r>
              <a:rPr lang="en-US" sz="2400" b="0" i="0" u="none" strike="noStrike" cap="none" baseline="0" dirty="0" smtClean="0">
                <a:solidFill>
                  <a:srgbClr val="F8F8F8"/>
                </a:solidFill>
                <a:latin typeface="Arial"/>
                <a:ea typeface="Arial"/>
                <a:cs typeface="Arial"/>
                <a:sym typeface="Arial"/>
              </a:rPr>
              <a:t>Other sections of the </a:t>
            </a:r>
            <a:r>
              <a:rPr lang="en-US" sz="2400" b="0" i="0" u="none" strike="noStrike" cap="none" baseline="0" dirty="0" err="1" smtClean="0">
                <a:solidFill>
                  <a:srgbClr val="F8F8F8"/>
                </a:solidFill>
                <a:latin typeface="Arial"/>
                <a:ea typeface="Arial"/>
                <a:cs typeface="Arial"/>
                <a:sym typeface="Arial"/>
              </a:rPr>
              <a:t>Config</a:t>
            </a:r>
            <a:endParaRPr lang="en-US" sz="2400" b="0" i="0" u="none" strike="noStrike" cap="none" baseline="0" dirty="0" smtClean="0">
              <a:solidFill>
                <a:srgbClr val="F8F8F8"/>
              </a:solidFill>
              <a:latin typeface="Arial"/>
              <a:ea typeface="Arial"/>
              <a:cs typeface="Arial"/>
              <a:sym typeface="Arial"/>
            </a:endParaRPr>
          </a:p>
          <a:p>
            <a:pPr marL="342900" marR="0" lvl="0" indent="-342900" algn="l" rtl="0">
              <a:spcBef>
                <a:spcPts val="560"/>
              </a:spcBef>
              <a:spcAft>
                <a:spcPts val="0"/>
              </a:spcAft>
              <a:buClr>
                <a:srgbClr val="FAFD00"/>
              </a:buClr>
              <a:buSzPct val="101190"/>
              <a:buFont typeface="Arial"/>
              <a:buChar char="•"/>
            </a:pPr>
            <a:endParaRPr lang="x-none" sz="2800" b="0" i="0" u="none" strike="noStrike" cap="none" baseline="0">
              <a:solidFill>
                <a:srgbClr val="F8F8F8"/>
              </a:solidFill>
              <a:latin typeface="Arial"/>
              <a:ea typeface="Arial"/>
              <a:cs typeface="Arial"/>
              <a:sym typeface="Arial"/>
            </a:endParaRPr>
          </a:p>
        </p:txBody>
      </p:sp>
      <p:sp>
        <p:nvSpPr>
          <p:cNvPr id="112" name="Shape 112"/>
          <p:cNvSpPr txBox="1">
            <a:spLocks noGrp="1"/>
          </p:cNvSpPr>
          <p:nvPr>
            <p:ph type="sldNum" idx="4294967295"/>
          </p:nvPr>
        </p:nvSpPr>
        <p:spPr>
          <a:xfrm>
            <a:off x="6553200" y="6248400"/>
            <a:ext cx="1904999" cy="457200"/>
          </a:xfrm>
          <a:prstGeom prst="rect">
            <a:avLst/>
          </a:prstGeom>
          <a:noFill/>
          <a:ln>
            <a:noFill/>
          </a:ln>
        </p:spPr>
        <p:txBody>
          <a:bodyPr lIns="92075" tIns="46025" rIns="92075" bIns="46025" anchor="ctr" anchorCtr="0">
            <a:spAutoFit/>
          </a:bodyPr>
          <a:lstStyle/>
          <a:p>
            <a:pPr marL="0" marR="0" lvl="0" indent="0" algn="l" rtl="0">
              <a:buSzPct val="25000"/>
              <a:buNone/>
            </a:pPr>
            <a:r>
              <a:rPr lang="x-none"/>
              <a:t>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152400"/>
            <a:ext cx="7848599" cy="1143000"/>
          </a:xfrm>
        </p:spPr>
        <p:txBody>
          <a:bodyPr anchor="ctr"/>
          <a:lstStyle/>
          <a:p>
            <a:r>
              <a:rPr lang="en-US" dirty="0" smtClean="0"/>
              <a:t>Demo for 1</a:t>
            </a:r>
            <a:r>
              <a:rPr lang="en-US" baseline="30000" dirty="0" smtClean="0"/>
              <a:t>st</a:t>
            </a:r>
            <a:r>
              <a:rPr lang="en-US" dirty="0" smtClean="0"/>
              <a:t> Time Users</a:t>
            </a:r>
            <a:endParaRPr lang="en-US" dirty="0"/>
          </a:p>
        </p:txBody>
      </p:sp>
      <p:sp>
        <p:nvSpPr>
          <p:cNvPr id="3" name="Text Placeholder 2"/>
          <p:cNvSpPr>
            <a:spLocks noGrp="1"/>
          </p:cNvSpPr>
          <p:nvPr>
            <p:ph type="body" idx="1"/>
          </p:nvPr>
        </p:nvSpPr>
        <p:spPr>
          <a:xfrm>
            <a:off x="609600" y="1676400"/>
            <a:ext cx="7848599" cy="4648200"/>
          </a:xfrm>
        </p:spPr>
        <p:txBody>
          <a:bodyPr/>
          <a:lstStyle/>
          <a:p>
            <a:r>
              <a:rPr lang="en-US" dirty="0" err="1" smtClean="0"/>
              <a:t>cd</a:t>
            </a:r>
            <a:r>
              <a:rPr lang="en-US" dirty="0" smtClean="0"/>
              <a:t> to your working directory “</a:t>
            </a:r>
            <a:r>
              <a:rPr lang="en-US" dirty="0" err="1" smtClean="0"/>
              <a:t>AIT_Framework</a:t>
            </a:r>
            <a:r>
              <a:rPr lang="en-US" dirty="0" smtClean="0"/>
              <a:t>”</a:t>
            </a:r>
          </a:p>
          <a:p>
            <a:endParaRPr lang="en-US" dirty="0" smtClean="0"/>
          </a:p>
          <a:p>
            <a:r>
              <a:rPr lang="en-US" dirty="0" smtClean="0"/>
              <a:t>Generate the framework executable:</a:t>
            </a:r>
          </a:p>
          <a:p>
            <a:pPr lvl="1"/>
            <a:r>
              <a:rPr lang="en-US" dirty="0" smtClean="0"/>
              <a:t>./Framework_Code_Generator.pl satellite_list.txt </a:t>
            </a:r>
            <a:r>
              <a:rPr lang="en-US" dirty="0" err="1" smtClean="0"/>
              <a:t>structtype.mapping</a:t>
            </a:r>
            <a:endParaRPr lang="en-US" dirty="0" smtClean="0"/>
          </a:p>
          <a:p>
            <a:pPr lvl="2"/>
            <a:r>
              <a:rPr lang="en-US" sz="1800" dirty="0" smtClean="0"/>
              <a:t>Allow 1 minute</a:t>
            </a:r>
          </a:p>
          <a:p>
            <a:pPr lvl="1"/>
            <a:r>
              <a:rPr lang="en-US" dirty="0" err="1" smtClean="0"/>
              <a:t>cd</a:t>
            </a:r>
            <a:r>
              <a:rPr lang="en-US" dirty="0" smtClean="0"/>
              <a:t> to </a:t>
            </a:r>
            <a:r>
              <a:rPr lang="en-US" dirty="0" err="1" smtClean="0"/>
              <a:t>src</a:t>
            </a:r>
            <a:r>
              <a:rPr lang="en-US" dirty="0" smtClean="0"/>
              <a:t>/</a:t>
            </a:r>
          </a:p>
          <a:p>
            <a:pPr lvl="1"/>
            <a:r>
              <a:rPr lang="en-US" dirty="0" smtClean="0"/>
              <a:t>make </a:t>
            </a:r>
            <a:r>
              <a:rPr lang="en-US" dirty="0" err="1" smtClean="0"/>
              <a:t>intel_release</a:t>
            </a:r>
            <a:endParaRPr lang="en-US" dirty="0" smtClean="0"/>
          </a:p>
          <a:p>
            <a:pPr lvl="2"/>
            <a:r>
              <a:rPr lang="en-US" sz="1800" dirty="0" smtClean="0"/>
              <a:t>Allow 45 minutes</a:t>
            </a:r>
          </a:p>
          <a:p>
            <a:pPr lvl="1"/>
            <a:endParaRPr lang="en-US" dirty="0"/>
          </a:p>
        </p:txBody>
      </p:sp>
    </p:spTree>
  </p:cSld>
  <p:clrMapOvr>
    <a:masterClrMapping/>
  </p:clrMapOvr>
</p:sld>
</file>

<file path=ppt/theme/theme1.xml><?xml version="1.0" encoding="utf-8"?>
<a:theme xmlns:a="http://schemas.openxmlformats.org/drawingml/2006/main">
  <a:themeElements>
    <a:clrScheme name="NOAA 1">
      <a:dk1>
        <a:srgbClr val="000000"/>
      </a:dk1>
      <a:lt1>
        <a:srgbClr val="063DE8"/>
      </a:lt1>
      <a:dk2>
        <a:srgbClr val="000000"/>
      </a:dk2>
      <a:lt2>
        <a:srgbClr val="919191"/>
      </a:lt2>
      <a:accent1>
        <a:srgbClr val="618FFD"/>
      </a:accent1>
      <a:accent2>
        <a:srgbClr val="00AE00"/>
      </a:accent2>
      <a:accent3>
        <a:srgbClr val="063DE8"/>
      </a:accent3>
      <a:accent4>
        <a:srgbClr val="618FFD"/>
      </a:accent4>
      <a:accent5>
        <a:srgbClr val="00AE00"/>
      </a:accent5>
      <a:accent6>
        <a:srgbClr val="063DE8"/>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TotalTime>
  <Words>2501</Words>
  <Application>Microsoft Office PowerPoint</Application>
  <PresentationFormat>On-screen Show (4:3)</PresentationFormat>
  <Paragraphs>674</Paragraphs>
  <Slides>47</Slides>
  <Notes>43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
      <vt:lpstr>How to Run the AIT Framework </vt:lpstr>
      <vt:lpstr>Outline</vt:lpstr>
      <vt:lpstr>Outline</vt:lpstr>
      <vt:lpstr>Assumptions Before Getting Started - CIMSS</vt:lpstr>
      <vt:lpstr>Assumptions Before Getting Started - CIMSS</vt:lpstr>
      <vt:lpstr>Assumptions Before Getting Started - CIMSS</vt:lpstr>
      <vt:lpstr>Accessing the Code - CIMSS</vt:lpstr>
      <vt:lpstr>Outline</vt:lpstr>
      <vt:lpstr>Demo for 1st Time Users</vt:lpstr>
      <vt:lpstr>Demo for 1st Time Users</vt:lpstr>
      <vt:lpstr>Demo for 1st Time Users</vt:lpstr>
      <vt:lpstr>Great!   </vt:lpstr>
      <vt:lpstr>Outline</vt:lpstr>
      <vt:lpstr>Directory Structure</vt:lpstr>
      <vt:lpstr>Code Generation Scripts</vt:lpstr>
      <vt:lpstr>Code Generation Scripts</vt:lpstr>
      <vt:lpstr>Makefile</vt:lpstr>
      <vt:lpstr>Make on Linux</vt:lpstr>
      <vt:lpstr>Make on AIX</vt:lpstr>
      <vt:lpstr>Framework Executable</vt:lpstr>
      <vt:lpstr>Outline</vt:lpstr>
      <vt:lpstr>Slide 22</vt:lpstr>
      <vt:lpstr>Slide 23</vt:lpstr>
      <vt:lpstr>Slide 24</vt:lpstr>
      <vt:lpstr>Slide 25</vt:lpstr>
      <vt:lpstr>Slide 26</vt:lpstr>
      <vt:lpstr>Using the Config File</vt:lpstr>
      <vt:lpstr>Data Types and PCF IDs</vt:lpstr>
      <vt:lpstr>Default  Production Control File (PCF)</vt:lpstr>
      <vt:lpstr>Master List as a Reference</vt:lpstr>
      <vt:lpstr>Master List Quick Look</vt:lpstr>
      <vt:lpstr>PCF File</vt:lpstr>
      <vt:lpstr>Slide 33</vt:lpstr>
      <vt:lpstr>Slide 34</vt:lpstr>
      <vt:lpstr>Slide 35</vt:lpstr>
      <vt:lpstr>Outline</vt:lpstr>
      <vt:lpstr>Creating Customized Runs of the Framework</vt:lpstr>
      <vt:lpstr>Create a New PCF (Cloud Mask example)</vt:lpstr>
      <vt:lpstr>Slide 39</vt:lpstr>
      <vt:lpstr>Update your Config (Cloud Mask example)</vt:lpstr>
      <vt:lpstr>Update your Config (Cloud Mask example)</vt:lpstr>
      <vt:lpstr>Outline</vt:lpstr>
      <vt:lpstr>RUN_MODE options  in the Config</vt:lpstr>
      <vt:lpstr>DEPENDENCY_INFO_LOCATION options in the Config</vt:lpstr>
      <vt:lpstr>Overwrite the  Default Satellite PCF</vt:lpstr>
      <vt:lpstr>Next Tutorial: Advanced options for running the framework</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Run the AIT Framework</dc:title>
  <dc:creator>Elizabeth McMichael</dc:creator>
  <cp:lastModifiedBy>lizzy</cp:lastModifiedBy>
  <cp:revision>153</cp:revision>
  <dcterms:modified xsi:type="dcterms:W3CDTF">2013-08-20T18:52:33Z</dcterms:modified>
</cp:coreProperties>
</file>